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notesMasterIdLst>
    <p:notesMasterId r:id="rId8"/>
  </p:notesMasterIdLst>
  <p:sldIdLst>
    <p:sldId id="260" r:id="rId6"/>
    <p:sldId id="261" r:id="rId7"/>
  </p:sldIdLst>
  <p:sldSz cx="6858000" cy="9906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AAB322-0325-1A93-973A-0E26F5ADF5CF}" name="湯口 真輝" initials="湯口" userId="S::maki.yuguchi@motex.co.jp::5268dcfd-2868-4e0a-8c02-a1ce7914d6d0" providerId="AD"/>
  <p188:author id="{0588D5AC-5FE0-6C84-A7A6-87D30943F453}" name="早坂 寿晃" initials="早坂" userId="S::toshiaki.hayasaka@motex.co.jp::4c59d1b2-7711-47d3-a941-5f4d4f507f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F97"/>
    <a:srgbClr val="3C96D2"/>
    <a:srgbClr val="008CC8"/>
    <a:srgbClr val="FF8601"/>
    <a:srgbClr val="F0F0F0"/>
    <a:srgbClr val="FFEA9B"/>
    <a:srgbClr val="FBC701"/>
    <a:srgbClr val="D20B36"/>
    <a:srgbClr val="F8AEB3"/>
    <a:srgbClr val="FFA7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45158E-AFF8-AA5A-44ED-9A6915EBD0B4}" v="86" dt="2023-02-16T04:56:49.322"/>
    <p1510:client id="{64493DFF-0C42-DDCC-57AE-26D9755F066F}" v="33" dt="2023-02-16T01:48:32.157"/>
    <p1510:client id="{6FC860EA-4730-E869-07B9-51A963340543}" v="5" dt="2023-03-14T06:18:01.374"/>
    <p1510:client id="{7CA9E986-D0CC-1FEA-7DF2-A5364FB46635}" v="198" dt="2023-03-14T02:50:27.034"/>
    <p1510:client id="{8631E243-6409-B742-921E-2F511F64DCDF}" v="3" dt="2023-03-14T23:54:00.244"/>
    <p1510:client id="{969578AB-E581-2263-985C-014031DEAC92}" v="7" dt="2023-02-16T05:10:22.297"/>
    <p1510:client id="{E8575C95-6ED2-74B1-7ED4-F035E0E92D37}" v="2" dt="2023-02-16T01:55:36.205"/>
    <p1510:client id="{ED84B72E-3D17-474E-BE59-9E1E504B0017}" v="10" dt="2023-02-16T04:30:29.929"/>
    <p1510:client id="{FAD389A6-EBD9-CC47-FF34-C8733F7E93F8}" v="4" dt="2023-02-16T06:41:48.22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26"/>
    <p:restoredTop sz="94648"/>
  </p:normalViewPr>
  <p:slideViewPr>
    <p:cSldViewPr snapToGrid="0">
      <p:cViewPr varScale="1">
        <p:scale>
          <a:sx n="79" d="100"/>
          <a:sy n="79" d="100"/>
        </p:scale>
        <p:origin x="3018" y="168"/>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556CC-3884-1B41-B1FD-00DA8D1A4014}" type="datetimeFigureOut">
              <a:rPr kumimoji="1" lang="ja-JP" altLang="en-US" smtClean="0"/>
              <a:t>2023/3/15</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E376C-EA43-3542-8249-54339931D90E}" type="slidenum">
              <a:rPr kumimoji="1" lang="ja-JP" altLang="en-US" smtClean="0"/>
              <a:t>‹#›</a:t>
            </a:fld>
            <a:endParaRPr kumimoji="1" lang="ja-JP" altLang="en-US"/>
          </a:p>
        </p:txBody>
      </p:sp>
    </p:spTree>
    <p:extLst>
      <p:ext uri="{BB962C8B-B14F-4D97-AF65-F5344CB8AC3E}">
        <p14:creationId xmlns:p14="http://schemas.microsoft.com/office/powerpoint/2010/main" val="13266745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0B80904F-FFF0-0F64-5EC9-18A18CD077AE}"/>
              </a:ext>
            </a:extLst>
          </p:cNvPr>
          <p:cNvPicPr>
            <a:picLocks noChangeAspect="1"/>
          </p:cNvPicPr>
          <p:nvPr userDrawn="1"/>
        </p:nvPicPr>
        <p:blipFill rotWithShape="1">
          <a:blip r:embed="rId2"/>
          <a:srcRect r="1666"/>
          <a:stretch/>
        </p:blipFill>
        <p:spPr>
          <a:xfrm>
            <a:off x="0" y="0"/>
            <a:ext cx="6884264" cy="583226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22141"/>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mailto:security-sales@motex.co.j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グループ化 85">
            <a:extLst>
              <a:ext uri="{FF2B5EF4-FFF2-40B4-BE49-F238E27FC236}">
                <a16:creationId xmlns:a16="http://schemas.microsoft.com/office/drawing/2014/main" id="{A0AFC3CC-E2C6-4B96-E737-7E238152963B}"/>
              </a:ext>
            </a:extLst>
          </p:cNvPr>
          <p:cNvGrpSpPr/>
          <p:nvPr/>
        </p:nvGrpSpPr>
        <p:grpSpPr>
          <a:xfrm>
            <a:off x="-12695" y="-239193"/>
            <a:ext cx="6872566" cy="4519360"/>
            <a:chOff x="-13616" y="7937"/>
            <a:chExt cx="6872566" cy="4272229"/>
          </a:xfrm>
        </p:grpSpPr>
        <p:pic>
          <p:nvPicPr>
            <p:cNvPr id="3" name="図 2" descr="グラフィカル ユーザー インターフェイス&#10;&#10;自動的に生成された説明">
              <a:extLst>
                <a:ext uri="{FF2B5EF4-FFF2-40B4-BE49-F238E27FC236}">
                  <a16:creationId xmlns:a16="http://schemas.microsoft.com/office/drawing/2014/main" id="{A4ED0FDA-0A30-F1F8-486E-95117B612D6A}"/>
                </a:ext>
              </a:extLst>
            </p:cNvPr>
            <p:cNvPicPr>
              <a:picLocks noChangeAspect="1"/>
            </p:cNvPicPr>
            <p:nvPr/>
          </p:nvPicPr>
          <p:blipFill rotWithShape="1">
            <a:blip r:embed="rId2"/>
            <a:srcRect r="58522" b="8529"/>
            <a:stretch/>
          </p:blipFill>
          <p:spPr>
            <a:xfrm flipH="1">
              <a:off x="3258123" y="1302187"/>
              <a:ext cx="3600827" cy="2977979"/>
            </a:xfrm>
            <a:prstGeom prst="rect">
              <a:avLst/>
            </a:prstGeom>
          </p:spPr>
        </p:pic>
        <p:sp>
          <p:nvSpPr>
            <p:cNvPr id="5" name="正方形/長方形 4">
              <a:extLst>
                <a:ext uri="{FF2B5EF4-FFF2-40B4-BE49-F238E27FC236}">
                  <a16:creationId xmlns:a16="http://schemas.microsoft.com/office/drawing/2014/main" id="{261CAED4-DFED-EEB4-0C64-28C89C2B61FE}"/>
                </a:ext>
              </a:extLst>
            </p:cNvPr>
            <p:cNvSpPr/>
            <p:nvPr/>
          </p:nvSpPr>
          <p:spPr>
            <a:xfrm flipH="1">
              <a:off x="-13616" y="7937"/>
              <a:ext cx="6872566" cy="1677361"/>
            </a:xfrm>
            <a:prstGeom prst="rect">
              <a:avLst/>
            </a:prstGeom>
            <a:solidFill>
              <a:srgbClr val="3C9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4204D713-5337-9EB5-9A19-BAF52BBDA204}"/>
                </a:ext>
              </a:extLst>
            </p:cNvPr>
            <p:cNvSpPr/>
            <p:nvPr/>
          </p:nvSpPr>
          <p:spPr>
            <a:xfrm rot="16200000" flipH="1">
              <a:off x="1114144" y="2070788"/>
              <a:ext cx="2977979" cy="1416488"/>
            </a:xfrm>
            <a:prstGeom prst="rect">
              <a:avLst/>
            </a:prstGeom>
            <a:solidFill>
              <a:srgbClr val="3C9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2" name="フローチャート: 論理積ゲート 81">
            <a:extLst>
              <a:ext uri="{FF2B5EF4-FFF2-40B4-BE49-F238E27FC236}">
                <a16:creationId xmlns:a16="http://schemas.microsoft.com/office/drawing/2014/main" id="{A70AC7AD-92D6-4F11-3A77-C1F279AD3CBB}"/>
              </a:ext>
            </a:extLst>
          </p:cNvPr>
          <p:cNvSpPr/>
          <p:nvPr/>
        </p:nvSpPr>
        <p:spPr>
          <a:xfrm rot="208108">
            <a:off x="3114068" y="2922017"/>
            <a:ext cx="1058283" cy="718539"/>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0" name="楕円 99">
            <a:extLst>
              <a:ext uri="{FF2B5EF4-FFF2-40B4-BE49-F238E27FC236}">
                <a16:creationId xmlns:a16="http://schemas.microsoft.com/office/drawing/2014/main" id="{DEC5F748-A086-1037-0B09-E09E57BAF0AD}"/>
              </a:ext>
            </a:extLst>
          </p:cNvPr>
          <p:cNvSpPr/>
          <p:nvPr/>
        </p:nvSpPr>
        <p:spPr>
          <a:xfrm>
            <a:off x="1584300" y="3026857"/>
            <a:ext cx="2488171" cy="608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1" name="楕円 100">
            <a:extLst>
              <a:ext uri="{FF2B5EF4-FFF2-40B4-BE49-F238E27FC236}">
                <a16:creationId xmlns:a16="http://schemas.microsoft.com/office/drawing/2014/main" id="{612F39DA-EFF0-C298-6B46-AB9437777B45}"/>
              </a:ext>
            </a:extLst>
          </p:cNvPr>
          <p:cNvSpPr/>
          <p:nvPr/>
        </p:nvSpPr>
        <p:spPr>
          <a:xfrm>
            <a:off x="639845" y="2793489"/>
            <a:ext cx="2068331" cy="608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 name="楕円 101">
            <a:extLst>
              <a:ext uri="{FF2B5EF4-FFF2-40B4-BE49-F238E27FC236}">
                <a16:creationId xmlns:a16="http://schemas.microsoft.com/office/drawing/2014/main" id="{AC715399-B34B-BC40-4BEB-97894708B39B}"/>
              </a:ext>
            </a:extLst>
          </p:cNvPr>
          <p:cNvSpPr/>
          <p:nvPr/>
        </p:nvSpPr>
        <p:spPr>
          <a:xfrm rot="4318211">
            <a:off x="1494019" y="2440961"/>
            <a:ext cx="1027265" cy="1568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正方形/長方形 73">
            <a:extLst>
              <a:ext uri="{FF2B5EF4-FFF2-40B4-BE49-F238E27FC236}">
                <a16:creationId xmlns:a16="http://schemas.microsoft.com/office/drawing/2014/main" id="{B010A263-C78D-163C-1DEC-3D5CA20E5D2F}"/>
              </a:ext>
            </a:extLst>
          </p:cNvPr>
          <p:cNvSpPr/>
          <p:nvPr/>
        </p:nvSpPr>
        <p:spPr>
          <a:xfrm>
            <a:off x="0" y="9190710"/>
            <a:ext cx="6857998" cy="707354"/>
          </a:xfrm>
          <a:prstGeom prst="rect">
            <a:avLst/>
          </a:prstGeom>
          <a:solidFill>
            <a:srgbClr val="3C9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89300E1-4569-19E1-26F2-D01166884434}"/>
              </a:ext>
            </a:extLst>
          </p:cNvPr>
          <p:cNvSpPr/>
          <p:nvPr/>
        </p:nvSpPr>
        <p:spPr>
          <a:xfrm rot="16200000" flipH="1">
            <a:off x="-517490" y="1806984"/>
            <a:ext cx="2977979" cy="1968387"/>
          </a:xfrm>
          <a:prstGeom prst="rect">
            <a:avLst/>
          </a:prstGeom>
          <a:solidFill>
            <a:srgbClr val="3C9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AutoShape 6">
            <a:extLst>
              <a:ext uri="{FF2B5EF4-FFF2-40B4-BE49-F238E27FC236}">
                <a16:creationId xmlns:a16="http://schemas.microsoft.com/office/drawing/2014/main" id="{E34F73B6-D414-28B3-3344-EEF2F7D82661}"/>
              </a:ext>
            </a:extLst>
          </p:cNvPr>
          <p:cNvSpPr>
            <a:spLocks noChangeAspect="1" noChangeArrowheads="1"/>
          </p:cNvSpPr>
          <p:nvPr/>
        </p:nvSpPr>
        <p:spPr bwMode="auto">
          <a:xfrm>
            <a:off x="191172" y="76828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AutoShape 8">
            <a:extLst>
              <a:ext uri="{FF2B5EF4-FFF2-40B4-BE49-F238E27FC236}">
                <a16:creationId xmlns:a16="http://schemas.microsoft.com/office/drawing/2014/main" id="{C221E9A2-E2C7-2538-D2F5-0CACED4B38D4}"/>
              </a:ext>
            </a:extLst>
          </p:cNvPr>
          <p:cNvSpPr>
            <a:spLocks noChangeAspect="1" noChangeArrowheads="1"/>
          </p:cNvSpPr>
          <p:nvPr/>
        </p:nvSpPr>
        <p:spPr bwMode="auto">
          <a:xfrm>
            <a:off x="1111922" y="76828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AutoShape 10">
            <a:extLst>
              <a:ext uri="{FF2B5EF4-FFF2-40B4-BE49-F238E27FC236}">
                <a16:creationId xmlns:a16="http://schemas.microsoft.com/office/drawing/2014/main" id="{DEFE9BD1-9100-CEF2-C835-5935E689444B}"/>
              </a:ext>
            </a:extLst>
          </p:cNvPr>
          <p:cNvSpPr>
            <a:spLocks noChangeAspect="1" noChangeArrowheads="1"/>
          </p:cNvSpPr>
          <p:nvPr/>
        </p:nvSpPr>
        <p:spPr bwMode="auto">
          <a:xfrm>
            <a:off x="343572" y="92068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AutoShape 11">
            <a:extLst>
              <a:ext uri="{FF2B5EF4-FFF2-40B4-BE49-F238E27FC236}">
                <a16:creationId xmlns:a16="http://schemas.microsoft.com/office/drawing/2014/main" id="{9DC23225-B9B5-5840-B7F3-262C7BBEB1B9}"/>
              </a:ext>
            </a:extLst>
          </p:cNvPr>
          <p:cNvSpPr>
            <a:spLocks noChangeAspect="1" noChangeArrowheads="1"/>
          </p:cNvSpPr>
          <p:nvPr/>
        </p:nvSpPr>
        <p:spPr bwMode="auto">
          <a:xfrm>
            <a:off x="803947" y="92068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AutoShape 12">
            <a:extLst>
              <a:ext uri="{FF2B5EF4-FFF2-40B4-BE49-F238E27FC236}">
                <a16:creationId xmlns:a16="http://schemas.microsoft.com/office/drawing/2014/main" id="{E5856B98-79B8-CCEF-D8EB-1F35AFF0F480}"/>
              </a:ext>
            </a:extLst>
          </p:cNvPr>
          <p:cNvSpPr>
            <a:spLocks noChangeAspect="1" noChangeArrowheads="1"/>
          </p:cNvSpPr>
          <p:nvPr/>
        </p:nvSpPr>
        <p:spPr bwMode="auto">
          <a:xfrm>
            <a:off x="1264322" y="92068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TextBox 4">
            <a:extLst>
              <a:ext uri="{FF2B5EF4-FFF2-40B4-BE49-F238E27FC236}">
                <a16:creationId xmlns:a16="http://schemas.microsoft.com/office/drawing/2014/main" id="{6DD01D97-84A7-880C-6F6C-B1AF4A8EF472}"/>
              </a:ext>
            </a:extLst>
          </p:cNvPr>
          <p:cNvSpPr txBox="1"/>
          <p:nvPr/>
        </p:nvSpPr>
        <p:spPr>
          <a:xfrm>
            <a:off x="4848719" y="5435450"/>
            <a:ext cx="150414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バージョンアップ</a:t>
            </a:r>
          </a:p>
        </p:txBody>
      </p:sp>
      <p:sp>
        <p:nvSpPr>
          <p:cNvPr id="39" name="TextBox 4">
            <a:extLst>
              <a:ext uri="{FF2B5EF4-FFF2-40B4-BE49-F238E27FC236}">
                <a16:creationId xmlns:a16="http://schemas.microsoft.com/office/drawing/2014/main" id="{AB5992DC-E263-BA30-B4C0-0DEED2FAF1AB}"/>
              </a:ext>
            </a:extLst>
          </p:cNvPr>
          <p:cNvSpPr txBox="1"/>
          <p:nvPr/>
        </p:nvSpPr>
        <p:spPr>
          <a:xfrm>
            <a:off x="251357" y="5451371"/>
            <a:ext cx="165753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不用意な設定変更</a:t>
            </a:r>
            <a:endParaRPr 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0" name="TextBox 4">
            <a:extLst>
              <a:ext uri="{FF2B5EF4-FFF2-40B4-BE49-F238E27FC236}">
                <a16:creationId xmlns:a16="http://schemas.microsoft.com/office/drawing/2014/main" id="{C25B7179-6D10-9737-6519-A066E928C447}"/>
              </a:ext>
            </a:extLst>
          </p:cNvPr>
          <p:cNvSpPr txBox="1"/>
          <p:nvPr/>
        </p:nvSpPr>
        <p:spPr>
          <a:xfrm>
            <a:off x="2916740" y="5461276"/>
            <a:ext cx="113190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新機能の利用</a:t>
            </a:r>
            <a:endPar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1" name="TextBox 4">
            <a:extLst>
              <a:ext uri="{FF2B5EF4-FFF2-40B4-BE49-F238E27FC236}">
                <a16:creationId xmlns:a16="http://schemas.microsoft.com/office/drawing/2014/main" id="{4DEEEFDA-3E36-1235-2FB9-FF5B92743A6F}"/>
              </a:ext>
            </a:extLst>
          </p:cNvPr>
          <p:cNvSpPr txBox="1"/>
          <p:nvPr/>
        </p:nvSpPr>
        <p:spPr>
          <a:xfrm>
            <a:off x="3990780" y="8432652"/>
            <a:ext cx="3556290" cy="6982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ja-JP" sz="900">
                <a:ea typeface="+mn-lt"/>
                <a:cs typeface="+mn-lt"/>
              </a:rPr>
              <a:t>クラウドは最新！</a:t>
            </a:r>
            <a:endParaRPr lang="ja-JP"/>
          </a:p>
          <a:p>
            <a:pPr algn="ctr">
              <a:lnSpc>
                <a:spcPct val="150000"/>
              </a:lnSpc>
            </a:pPr>
            <a:r>
              <a:rPr lang="ja-JP" altLang="en-US" sz="900">
                <a:solidFill>
                  <a:schemeClr val="tx1">
                    <a:lumMod val="65000"/>
                    <a:lumOff val="35000"/>
                  </a:schemeClr>
                </a:solidFill>
                <a:latin typeface="Meiryo"/>
                <a:ea typeface="Meiryo"/>
              </a:rPr>
              <a:t>でも設定変更していなくても</a:t>
            </a:r>
            <a:endParaRPr lang="en-US" altLang="ja-JP" sz="900">
              <a:solidFill>
                <a:schemeClr val="tx1">
                  <a:lumMod val="65000"/>
                  <a:lumOff val="35000"/>
                </a:schemeClr>
              </a:solidFill>
              <a:latin typeface="Meiryo"/>
              <a:ea typeface="Meiryo"/>
            </a:endParaRPr>
          </a:p>
          <a:p>
            <a:pPr algn="ctr">
              <a:lnSpc>
                <a:spcPct val="150000"/>
              </a:lnSpc>
            </a:pPr>
            <a:r>
              <a:rPr lang="ja-JP" altLang="en-US" sz="900" dirty="0">
                <a:solidFill>
                  <a:schemeClr val="tx1">
                    <a:lumMod val="65000"/>
                    <a:lumOff val="35000"/>
                  </a:schemeClr>
                </a:solidFill>
                <a:latin typeface="Meiryo"/>
                <a:ea typeface="Meiryo"/>
              </a:rPr>
              <a:t>クラウド側の仕様変更があります！</a:t>
            </a:r>
            <a:endParaRPr lang="en-US" altLang="ja-JP" sz="900" dirty="0">
              <a:solidFill>
                <a:schemeClr val="tx1">
                  <a:lumMod val="65000"/>
                  <a:lumOff val="35000"/>
                </a:schemeClr>
              </a:solidFill>
              <a:latin typeface="Meiryo"/>
              <a:ea typeface="Meiryo"/>
            </a:endParaRPr>
          </a:p>
        </p:txBody>
      </p:sp>
      <p:sp>
        <p:nvSpPr>
          <p:cNvPr id="42" name="TextBox 4">
            <a:extLst>
              <a:ext uri="{FF2B5EF4-FFF2-40B4-BE49-F238E27FC236}">
                <a16:creationId xmlns:a16="http://schemas.microsoft.com/office/drawing/2014/main" id="{0C090CD4-E492-5E6B-E379-CCE23EAA1D36}"/>
              </a:ext>
            </a:extLst>
          </p:cNvPr>
          <p:cNvSpPr txBox="1"/>
          <p:nvPr/>
        </p:nvSpPr>
        <p:spPr>
          <a:xfrm>
            <a:off x="-231386" y="8456784"/>
            <a:ext cx="2707495" cy="4905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ja-JP" altLang="en-US" sz="900" dirty="0">
                <a:solidFill>
                  <a:schemeClr val="tx1">
                    <a:lumMod val="65000"/>
                    <a:lumOff val="35000"/>
                  </a:schemeClr>
                </a:solidFill>
                <a:latin typeface="Meiryo"/>
                <a:ea typeface="Meiryo"/>
              </a:rPr>
              <a:t>クラウドは簡単！</a:t>
            </a:r>
            <a:endParaRPr lang="en-US" altLang="ja-JP" sz="900" dirty="0">
              <a:solidFill>
                <a:schemeClr val="tx1">
                  <a:lumMod val="65000"/>
                  <a:lumOff val="35000"/>
                </a:schemeClr>
              </a:solidFill>
              <a:latin typeface="Meiryo"/>
              <a:ea typeface="Meiryo"/>
            </a:endParaRPr>
          </a:p>
          <a:p>
            <a:pPr algn="ctr">
              <a:lnSpc>
                <a:spcPct val="150000"/>
              </a:lnSpc>
            </a:pPr>
            <a:r>
              <a:rPr lang="ja-JP" altLang="en-US" sz="900" dirty="0">
                <a:solidFill>
                  <a:schemeClr val="tx1">
                    <a:lumMod val="65000"/>
                    <a:lumOff val="35000"/>
                  </a:schemeClr>
                </a:solidFill>
                <a:latin typeface="Meiryo"/>
                <a:ea typeface="Meiryo"/>
              </a:rPr>
              <a:t>でも、その影響はブラックボックス！</a:t>
            </a:r>
            <a:endParaRPr lang="en-US" altLang="ja-JP" sz="900" dirty="0">
              <a:solidFill>
                <a:schemeClr val="tx1">
                  <a:lumMod val="65000"/>
                  <a:lumOff val="35000"/>
                </a:schemeClr>
              </a:solidFill>
              <a:latin typeface="Meiryo"/>
              <a:ea typeface="Meiryo"/>
            </a:endParaRPr>
          </a:p>
        </p:txBody>
      </p:sp>
      <p:sp>
        <p:nvSpPr>
          <p:cNvPr id="43" name="TextBox 4">
            <a:extLst>
              <a:ext uri="{FF2B5EF4-FFF2-40B4-BE49-F238E27FC236}">
                <a16:creationId xmlns:a16="http://schemas.microsoft.com/office/drawing/2014/main" id="{0B99386A-90C5-7D6A-2871-9648A2359F98}"/>
              </a:ext>
            </a:extLst>
          </p:cNvPr>
          <p:cNvSpPr txBox="1"/>
          <p:nvPr/>
        </p:nvSpPr>
        <p:spPr>
          <a:xfrm>
            <a:off x="1783527" y="8429060"/>
            <a:ext cx="3444630" cy="4905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ja-JP" altLang="en-US" sz="900" dirty="0">
                <a:solidFill>
                  <a:schemeClr val="tx1">
                    <a:lumMod val="65000"/>
                    <a:lumOff val="35000"/>
                  </a:schemeClr>
                </a:solidFill>
                <a:latin typeface="Meiryo"/>
                <a:ea typeface="Meiryo"/>
              </a:rPr>
              <a:t>クラウドは便利！</a:t>
            </a:r>
            <a:endParaRPr lang="en-US" altLang="ja-JP" sz="900" dirty="0">
              <a:solidFill>
                <a:schemeClr val="tx1">
                  <a:lumMod val="65000"/>
                  <a:lumOff val="35000"/>
                </a:schemeClr>
              </a:solidFill>
              <a:latin typeface="Meiryo"/>
              <a:ea typeface="Meiryo"/>
            </a:endParaRPr>
          </a:p>
          <a:p>
            <a:pPr algn="ctr">
              <a:lnSpc>
                <a:spcPct val="150000"/>
              </a:lnSpc>
            </a:pPr>
            <a:r>
              <a:rPr lang="ja-JP" altLang="en-US" sz="900" dirty="0">
                <a:solidFill>
                  <a:schemeClr val="tx1">
                    <a:lumMod val="65000"/>
                    <a:lumOff val="35000"/>
                  </a:schemeClr>
                </a:solidFill>
                <a:latin typeface="Meiryo"/>
                <a:ea typeface="Meiryo"/>
              </a:rPr>
              <a:t>でも、新しい機能の設定は大丈夫？</a:t>
            </a:r>
            <a:endParaRPr lang="en-US" altLang="ja-JP" sz="900" dirty="0">
              <a:solidFill>
                <a:schemeClr val="tx1">
                  <a:lumMod val="65000"/>
                  <a:lumOff val="35000"/>
                </a:schemeClr>
              </a:solidFill>
              <a:latin typeface="Meiryo"/>
              <a:ea typeface="Meiryo"/>
            </a:endParaRPr>
          </a:p>
        </p:txBody>
      </p:sp>
      <p:sp>
        <p:nvSpPr>
          <p:cNvPr id="44" name="テキスト ボックス 43">
            <a:extLst>
              <a:ext uri="{FF2B5EF4-FFF2-40B4-BE49-F238E27FC236}">
                <a16:creationId xmlns:a16="http://schemas.microsoft.com/office/drawing/2014/main" id="{575EBF39-9E05-6C43-1A8E-FC1B5DA90569}"/>
              </a:ext>
            </a:extLst>
          </p:cNvPr>
          <p:cNvSpPr txBox="1"/>
          <p:nvPr/>
        </p:nvSpPr>
        <p:spPr>
          <a:xfrm>
            <a:off x="967336" y="6002660"/>
            <a:ext cx="675185" cy="372346"/>
          </a:xfrm>
          <a:prstGeom prst="rect">
            <a:avLst/>
          </a:prstGeom>
          <a:noFill/>
        </p:spPr>
        <p:txBody>
          <a:bodyPr wrap="none" rtlCol="0">
            <a:spAutoFit/>
          </a:bodyPr>
          <a:lstStyle/>
          <a:p>
            <a:pPr algn="l"/>
            <a:r>
              <a:rPr kumimoji="1" lang="en-US" altLang="ja-JP" b="0">
                <a:solidFill>
                  <a:schemeClr val="bg1"/>
                </a:solidFill>
                <a:latin typeface="+mn-ea"/>
                <a:ea typeface="+mn-ea"/>
              </a:rPr>
              <a:t>31%</a:t>
            </a:r>
            <a:endParaRPr kumimoji="1" lang="ja-JP" altLang="en-US" b="0">
              <a:solidFill>
                <a:schemeClr val="bg1"/>
              </a:solidFill>
              <a:latin typeface="+mn-ea"/>
              <a:ea typeface="+mn-ea"/>
            </a:endParaRPr>
          </a:p>
        </p:txBody>
      </p:sp>
      <p:grpSp>
        <p:nvGrpSpPr>
          <p:cNvPr id="49" name="グループ化 48">
            <a:extLst>
              <a:ext uri="{FF2B5EF4-FFF2-40B4-BE49-F238E27FC236}">
                <a16:creationId xmlns:a16="http://schemas.microsoft.com/office/drawing/2014/main" id="{3BE34FF4-F4B5-0F78-F445-26DF4CCE774C}"/>
              </a:ext>
            </a:extLst>
          </p:cNvPr>
          <p:cNvGrpSpPr/>
          <p:nvPr/>
        </p:nvGrpSpPr>
        <p:grpSpPr>
          <a:xfrm>
            <a:off x="153193" y="6937219"/>
            <a:ext cx="2015638" cy="919847"/>
            <a:chOff x="954389" y="4161175"/>
            <a:chExt cx="2581814" cy="919847"/>
          </a:xfrm>
        </p:grpSpPr>
        <p:grpSp>
          <p:nvGrpSpPr>
            <p:cNvPr id="50" name="Group 10">
              <a:extLst>
                <a:ext uri="{FF2B5EF4-FFF2-40B4-BE49-F238E27FC236}">
                  <a16:creationId xmlns:a16="http://schemas.microsoft.com/office/drawing/2014/main" id="{43CFB688-EA09-957A-E4F4-2D190FA65C81}"/>
                </a:ext>
              </a:extLst>
            </p:cNvPr>
            <p:cNvGrpSpPr/>
            <p:nvPr/>
          </p:nvGrpSpPr>
          <p:grpSpPr>
            <a:xfrm>
              <a:off x="963640" y="4161175"/>
              <a:ext cx="2521291" cy="919847"/>
              <a:chOff x="2790618" y="3486663"/>
              <a:chExt cx="2243550" cy="851766"/>
            </a:xfrm>
          </p:grpSpPr>
          <p:sp>
            <p:nvSpPr>
              <p:cNvPr id="52" name="Rectangle: Rounded Corners 5">
                <a:extLst>
                  <a:ext uri="{FF2B5EF4-FFF2-40B4-BE49-F238E27FC236}">
                    <a16:creationId xmlns:a16="http://schemas.microsoft.com/office/drawing/2014/main" id="{4054D161-4CEB-0ED3-C805-736B5714C653}"/>
                  </a:ext>
                </a:extLst>
              </p:cNvPr>
              <p:cNvSpPr/>
              <p:nvPr/>
            </p:nvSpPr>
            <p:spPr>
              <a:xfrm>
                <a:off x="2790618" y="3733798"/>
                <a:ext cx="2243550" cy="60463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Meiryo"/>
                  <a:ea typeface="Meiryo"/>
                </a:endParaRPr>
              </a:p>
            </p:txBody>
          </p:sp>
          <p:sp>
            <p:nvSpPr>
              <p:cNvPr id="53" name="Isosceles Triangle 9">
                <a:extLst>
                  <a:ext uri="{FF2B5EF4-FFF2-40B4-BE49-F238E27FC236}">
                    <a16:creationId xmlns:a16="http://schemas.microsoft.com/office/drawing/2014/main" id="{CB82C1B0-FFFC-0428-3BEE-AFEBFE2A0D2A}"/>
                  </a:ext>
                </a:extLst>
              </p:cNvPr>
              <p:cNvSpPr/>
              <p:nvPr/>
            </p:nvSpPr>
            <p:spPr>
              <a:xfrm rot="20700000">
                <a:off x="4526808" y="3486663"/>
                <a:ext cx="265042" cy="46382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19">
              <a:extLst>
                <a:ext uri="{FF2B5EF4-FFF2-40B4-BE49-F238E27FC236}">
                  <a16:creationId xmlns:a16="http://schemas.microsoft.com/office/drawing/2014/main" id="{39C752B5-8595-A6AF-ED46-D2C98F913288}"/>
                </a:ext>
              </a:extLst>
            </p:cNvPr>
            <p:cNvSpPr txBox="1"/>
            <p:nvPr/>
          </p:nvSpPr>
          <p:spPr>
            <a:xfrm>
              <a:off x="954389" y="4484923"/>
              <a:ext cx="2581814" cy="4905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ja-JP" altLang="en-US" sz="900" dirty="0">
                  <a:solidFill>
                    <a:schemeClr val="bg1"/>
                  </a:solidFill>
                  <a:latin typeface="Meiryo"/>
                  <a:ea typeface="Meiryo"/>
                </a:rPr>
                <a:t>前回は問題なかったのに</a:t>
              </a:r>
              <a:endParaRPr lang="en-US" altLang="ja-JP" sz="900" dirty="0">
                <a:solidFill>
                  <a:schemeClr val="bg1"/>
                </a:solidFill>
                <a:latin typeface="游ゴシック" panose="020F0502020204030204"/>
                <a:ea typeface="游ゴシック" panose="020F0502020204030204"/>
              </a:endParaRPr>
            </a:p>
            <a:p>
              <a:pPr algn="ctr">
                <a:lnSpc>
                  <a:spcPct val="150000"/>
                </a:lnSpc>
              </a:pPr>
              <a:r>
                <a:rPr lang="ja-JP" altLang="en-US" sz="900" dirty="0">
                  <a:solidFill>
                    <a:schemeClr val="bg1"/>
                  </a:solidFill>
                  <a:latin typeface="Meiryo"/>
                  <a:ea typeface="Meiryo"/>
                </a:rPr>
                <a:t>担当者が勝手に変更していた…</a:t>
              </a:r>
              <a:endParaRPr lang="en-US" sz="1000" dirty="0">
                <a:solidFill>
                  <a:schemeClr val="bg1"/>
                </a:solidFill>
                <a:ea typeface="+mn-lt"/>
                <a:cs typeface="+mn-lt"/>
              </a:endParaRPr>
            </a:p>
          </p:txBody>
        </p:sp>
      </p:grpSp>
      <p:grpSp>
        <p:nvGrpSpPr>
          <p:cNvPr id="54" name="グループ化 53">
            <a:extLst>
              <a:ext uri="{FF2B5EF4-FFF2-40B4-BE49-F238E27FC236}">
                <a16:creationId xmlns:a16="http://schemas.microsoft.com/office/drawing/2014/main" id="{443CBF1B-4E62-9D42-70A7-FAB971C952D7}"/>
              </a:ext>
            </a:extLst>
          </p:cNvPr>
          <p:cNvGrpSpPr/>
          <p:nvPr/>
        </p:nvGrpSpPr>
        <p:grpSpPr>
          <a:xfrm>
            <a:off x="2461608" y="6924896"/>
            <a:ext cx="1979283" cy="919847"/>
            <a:chOff x="954389" y="4161175"/>
            <a:chExt cx="2530542" cy="919847"/>
          </a:xfrm>
        </p:grpSpPr>
        <p:grpSp>
          <p:nvGrpSpPr>
            <p:cNvPr id="55" name="Group 10">
              <a:extLst>
                <a:ext uri="{FF2B5EF4-FFF2-40B4-BE49-F238E27FC236}">
                  <a16:creationId xmlns:a16="http://schemas.microsoft.com/office/drawing/2014/main" id="{92080FD9-6C79-C7F0-38A0-80CDCD034C27}"/>
                </a:ext>
              </a:extLst>
            </p:cNvPr>
            <p:cNvGrpSpPr/>
            <p:nvPr/>
          </p:nvGrpSpPr>
          <p:grpSpPr>
            <a:xfrm>
              <a:off x="963640" y="4161175"/>
              <a:ext cx="2521291" cy="919847"/>
              <a:chOff x="2790618" y="3486663"/>
              <a:chExt cx="2243550" cy="851766"/>
            </a:xfrm>
          </p:grpSpPr>
          <p:sp>
            <p:nvSpPr>
              <p:cNvPr id="57" name="Rectangle: Rounded Corners 5">
                <a:extLst>
                  <a:ext uri="{FF2B5EF4-FFF2-40B4-BE49-F238E27FC236}">
                    <a16:creationId xmlns:a16="http://schemas.microsoft.com/office/drawing/2014/main" id="{66351948-F3C1-8D46-FBAF-447A5D9AC75F}"/>
                  </a:ext>
                </a:extLst>
              </p:cNvPr>
              <p:cNvSpPr/>
              <p:nvPr/>
            </p:nvSpPr>
            <p:spPr>
              <a:xfrm>
                <a:off x="2790618" y="3733798"/>
                <a:ext cx="2243550" cy="60463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Meiryo"/>
                  <a:ea typeface="Meiryo"/>
                </a:endParaRPr>
              </a:p>
            </p:txBody>
          </p:sp>
          <p:sp>
            <p:nvSpPr>
              <p:cNvPr id="58" name="Isosceles Triangle 9">
                <a:extLst>
                  <a:ext uri="{FF2B5EF4-FFF2-40B4-BE49-F238E27FC236}">
                    <a16:creationId xmlns:a16="http://schemas.microsoft.com/office/drawing/2014/main" id="{A7966857-6C33-8ABC-7846-0296162CC6D2}"/>
                  </a:ext>
                </a:extLst>
              </p:cNvPr>
              <p:cNvSpPr/>
              <p:nvPr/>
            </p:nvSpPr>
            <p:spPr>
              <a:xfrm rot="20700000">
                <a:off x="4526808" y="3486663"/>
                <a:ext cx="265042" cy="46382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19">
              <a:extLst>
                <a:ext uri="{FF2B5EF4-FFF2-40B4-BE49-F238E27FC236}">
                  <a16:creationId xmlns:a16="http://schemas.microsoft.com/office/drawing/2014/main" id="{9286D8E8-18BF-2E50-681A-B59AD0BCE024}"/>
                </a:ext>
              </a:extLst>
            </p:cNvPr>
            <p:cNvSpPr txBox="1"/>
            <p:nvPr/>
          </p:nvSpPr>
          <p:spPr>
            <a:xfrm>
              <a:off x="954389" y="4484923"/>
              <a:ext cx="2522747" cy="4905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ja-JP" altLang="en-US" sz="900" dirty="0">
                  <a:solidFill>
                    <a:schemeClr val="bg1"/>
                  </a:solidFill>
                  <a:latin typeface="Meiryo"/>
                  <a:ea typeface="Meiryo"/>
                </a:rPr>
                <a:t>新機能を使い始めたけれど、</a:t>
              </a:r>
            </a:p>
            <a:p>
              <a:pPr algn="ctr">
                <a:lnSpc>
                  <a:spcPct val="150000"/>
                </a:lnSpc>
              </a:pPr>
              <a:r>
                <a:rPr lang="ja-JP" altLang="en-US" sz="900" dirty="0">
                  <a:solidFill>
                    <a:schemeClr val="bg1"/>
                  </a:solidFill>
                  <a:latin typeface="Meiryo"/>
                  <a:ea typeface="Meiryo"/>
                </a:rPr>
                <a:t>設定の見直しは後で良いか</a:t>
              </a:r>
              <a:r>
                <a:rPr lang="en-US" altLang="ja-JP" sz="900" dirty="0">
                  <a:solidFill>
                    <a:schemeClr val="bg1"/>
                  </a:solidFill>
                  <a:latin typeface="Meiryo"/>
                  <a:ea typeface="Meiryo"/>
                </a:rPr>
                <a:t>…</a:t>
              </a:r>
            </a:p>
          </p:txBody>
        </p:sp>
      </p:grpSp>
      <p:grpSp>
        <p:nvGrpSpPr>
          <p:cNvPr id="59" name="グループ化 58">
            <a:extLst>
              <a:ext uri="{FF2B5EF4-FFF2-40B4-BE49-F238E27FC236}">
                <a16:creationId xmlns:a16="http://schemas.microsoft.com/office/drawing/2014/main" id="{BE0031B9-5EBA-2EFA-A1CE-722C22C4291A}"/>
              </a:ext>
            </a:extLst>
          </p:cNvPr>
          <p:cNvGrpSpPr/>
          <p:nvPr/>
        </p:nvGrpSpPr>
        <p:grpSpPr>
          <a:xfrm>
            <a:off x="4732760" y="6902864"/>
            <a:ext cx="1972047" cy="919847"/>
            <a:chOff x="954389" y="4161175"/>
            <a:chExt cx="2530542" cy="919847"/>
          </a:xfrm>
        </p:grpSpPr>
        <p:grpSp>
          <p:nvGrpSpPr>
            <p:cNvPr id="60" name="Group 10">
              <a:extLst>
                <a:ext uri="{FF2B5EF4-FFF2-40B4-BE49-F238E27FC236}">
                  <a16:creationId xmlns:a16="http://schemas.microsoft.com/office/drawing/2014/main" id="{A4C89116-1D68-AEAC-53DF-4B13B6E661D2}"/>
                </a:ext>
              </a:extLst>
            </p:cNvPr>
            <p:cNvGrpSpPr/>
            <p:nvPr/>
          </p:nvGrpSpPr>
          <p:grpSpPr>
            <a:xfrm>
              <a:off x="963640" y="4161175"/>
              <a:ext cx="2521291" cy="919847"/>
              <a:chOff x="2790618" y="3486663"/>
              <a:chExt cx="2243550" cy="851766"/>
            </a:xfrm>
          </p:grpSpPr>
          <p:sp>
            <p:nvSpPr>
              <p:cNvPr id="62" name="Rectangle: Rounded Corners 5">
                <a:extLst>
                  <a:ext uri="{FF2B5EF4-FFF2-40B4-BE49-F238E27FC236}">
                    <a16:creationId xmlns:a16="http://schemas.microsoft.com/office/drawing/2014/main" id="{FE2B0B96-33BF-66C6-9575-38E49310C3C3}"/>
                  </a:ext>
                </a:extLst>
              </p:cNvPr>
              <p:cNvSpPr/>
              <p:nvPr/>
            </p:nvSpPr>
            <p:spPr>
              <a:xfrm>
                <a:off x="2790618" y="3733798"/>
                <a:ext cx="2243550" cy="60463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Meiryo"/>
                  <a:ea typeface="Meiryo"/>
                </a:endParaRPr>
              </a:p>
            </p:txBody>
          </p:sp>
          <p:sp>
            <p:nvSpPr>
              <p:cNvPr id="63" name="Isosceles Triangle 9">
                <a:extLst>
                  <a:ext uri="{FF2B5EF4-FFF2-40B4-BE49-F238E27FC236}">
                    <a16:creationId xmlns:a16="http://schemas.microsoft.com/office/drawing/2014/main" id="{FE8288C7-6823-15D8-CF38-3408DAB48D3A}"/>
                  </a:ext>
                </a:extLst>
              </p:cNvPr>
              <p:cNvSpPr/>
              <p:nvPr/>
            </p:nvSpPr>
            <p:spPr>
              <a:xfrm rot="20700000">
                <a:off x="4526808" y="3486663"/>
                <a:ext cx="265042" cy="46382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19">
              <a:extLst>
                <a:ext uri="{FF2B5EF4-FFF2-40B4-BE49-F238E27FC236}">
                  <a16:creationId xmlns:a16="http://schemas.microsoft.com/office/drawing/2014/main" id="{8BBACD48-5831-7B1A-0F9D-D108E4490B4B}"/>
                </a:ext>
              </a:extLst>
            </p:cNvPr>
            <p:cNvSpPr txBox="1"/>
            <p:nvPr/>
          </p:nvSpPr>
          <p:spPr>
            <a:xfrm>
              <a:off x="954389" y="4484923"/>
              <a:ext cx="2522747" cy="4905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ja-JP" altLang="en-US" sz="900" dirty="0">
                  <a:solidFill>
                    <a:schemeClr val="bg1"/>
                  </a:solidFill>
                  <a:latin typeface="Meiryo"/>
                  <a:ea typeface="Meiryo"/>
                </a:rPr>
                <a:t>導入時にしっかり設定したから、</a:t>
              </a:r>
              <a:endParaRPr lang="en-US" altLang="ja-JP" sz="900" dirty="0">
                <a:solidFill>
                  <a:schemeClr val="bg1"/>
                </a:solidFill>
                <a:latin typeface="Meiryo"/>
                <a:ea typeface="Meiryo"/>
              </a:endParaRPr>
            </a:p>
            <a:p>
              <a:pPr algn="ctr">
                <a:lnSpc>
                  <a:spcPct val="150000"/>
                </a:lnSpc>
              </a:pPr>
              <a:r>
                <a:rPr lang="ja-JP" altLang="en-US" sz="900" dirty="0">
                  <a:solidFill>
                    <a:schemeClr val="bg1"/>
                  </a:solidFill>
                  <a:latin typeface="Meiryo"/>
                  <a:ea typeface="Meiryo"/>
                </a:rPr>
                <a:t>そのままで大丈夫なはず</a:t>
              </a:r>
              <a:r>
                <a:rPr lang="en-US" altLang="ja-JP" sz="900" dirty="0">
                  <a:solidFill>
                    <a:schemeClr val="bg1"/>
                  </a:solidFill>
                  <a:latin typeface="Meiryo"/>
                  <a:ea typeface="Meiryo"/>
                </a:rPr>
                <a:t>…</a:t>
              </a:r>
            </a:p>
          </p:txBody>
        </p:sp>
      </p:grpSp>
      <p:grpSp>
        <p:nvGrpSpPr>
          <p:cNvPr id="64" name="グループ化 63">
            <a:extLst>
              <a:ext uri="{FF2B5EF4-FFF2-40B4-BE49-F238E27FC236}">
                <a16:creationId xmlns:a16="http://schemas.microsoft.com/office/drawing/2014/main" id="{50882431-C5F7-5537-C475-073A336191A7}"/>
              </a:ext>
            </a:extLst>
          </p:cNvPr>
          <p:cNvGrpSpPr/>
          <p:nvPr/>
        </p:nvGrpSpPr>
        <p:grpSpPr>
          <a:xfrm>
            <a:off x="984228" y="7992909"/>
            <a:ext cx="176784" cy="314325"/>
            <a:chOff x="2094532" y="5159061"/>
            <a:chExt cx="176784" cy="314325"/>
          </a:xfrm>
        </p:grpSpPr>
        <p:sp>
          <p:nvSpPr>
            <p:cNvPr id="65" name="二等辺三角形 64">
              <a:extLst>
                <a:ext uri="{FF2B5EF4-FFF2-40B4-BE49-F238E27FC236}">
                  <a16:creationId xmlns:a16="http://schemas.microsoft.com/office/drawing/2014/main" id="{957EAB80-862B-AE99-9309-7AB3FAF2E25D}"/>
                </a:ext>
              </a:extLst>
            </p:cNvPr>
            <p:cNvSpPr/>
            <p:nvPr/>
          </p:nvSpPr>
          <p:spPr>
            <a:xfrm rot="10800000">
              <a:off x="2094532" y="5159061"/>
              <a:ext cx="176784" cy="1524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 name="二等辺三角形 65">
              <a:extLst>
                <a:ext uri="{FF2B5EF4-FFF2-40B4-BE49-F238E27FC236}">
                  <a16:creationId xmlns:a16="http://schemas.microsoft.com/office/drawing/2014/main" id="{5899E9AB-8A7D-19CB-E94E-E2656FB7FB5D}"/>
                </a:ext>
              </a:extLst>
            </p:cNvPr>
            <p:cNvSpPr/>
            <p:nvPr/>
          </p:nvSpPr>
          <p:spPr>
            <a:xfrm rot="10800000">
              <a:off x="2094532" y="5320986"/>
              <a:ext cx="176784" cy="1524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67" name="グループ化 66">
            <a:extLst>
              <a:ext uri="{FF2B5EF4-FFF2-40B4-BE49-F238E27FC236}">
                <a16:creationId xmlns:a16="http://schemas.microsoft.com/office/drawing/2014/main" id="{0EEE7935-1CC0-98AF-90BF-5048AFEEDA60}"/>
              </a:ext>
            </a:extLst>
          </p:cNvPr>
          <p:cNvGrpSpPr/>
          <p:nvPr/>
        </p:nvGrpSpPr>
        <p:grpSpPr>
          <a:xfrm>
            <a:off x="3291816" y="7992909"/>
            <a:ext cx="176784" cy="314325"/>
            <a:chOff x="2094532" y="5159061"/>
            <a:chExt cx="176784" cy="314325"/>
          </a:xfrm>
        </p:grpSpPr>
        <p:sp>
          <p:nvSpPr>
            <p:cNvPr id="68" name="二等辺三角形 67">
              <a:extLst>
                <a:ext uri="{FF2B5EF4-FFF2-40B4-BE49-F238E27FC236}">
                  <a16:creationId xmlns:a16="http://schemas.microsoft.com/office/drawing/2014/main" id="{348AF990-0AA0-4813-BE59-727E99B16B8B}"/>
                </a:ext>
              </a:extLst>
            </p:cNvPr>
            <p:cNvSpPr/>
            <p:nvPr/>
          </p:nvSpPr>
          <p:spPr>
            <a:xfrm rot="10800000">
              <a:off x="2094532" y="5159061"/>
              <a:ext cx="176784" cy="1524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9" name="二等辺三角形 68">
              <a:extLst>
                <a:ext uri="{FF2B5EF4-FFF2-40B4-BE49-F238E27FC236}">
                  <a16:creationId xmlns:a16="http://schemas.microsoft.com/office/drawing/2014/main" id="{CDC0542F-9D30-B197-E9B6-FAE028E44D60}"/>
                </a:ext>
              </a:extLst>
            </p:cNvPr>
            <p:cNvSpPr/>
            <p:nvPr/>
          </p:nvSpPr>
          <p:spPr>
            <a:xfrm rot="10800000">
              <a:off x="2094532" y="5320986"/>
              <a:ext cx="176784" cy="1524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70" name="グループ化 69">
            <a:extLst>
              <a:ext uri="{FF2B5EF4-FFF2-40B4-BE49-F238E27FC236}">
                <a16:creationId xmlns:a16="http://schemas.microsoft.com/office/drawing/2014/main" id="{7B47FC82-5A2D-A18B-55F2-5085A40D1749}"/>
              </a:ext>
            </a:extLst>
          </p:cNvPr>
          <p:cNvGrpSpPr/>
          <p:nvPr/>
        </p:nvGrpSpPr>
        <p:grpSpPr>
          <a:xfrm>
            <a:off x="5633996" y="8004675"/>
            <a:ext cx="176784" cy="314325"/>
            <a:chOff x="2094532" y="5159061"/>
            <a:chExt cx="176784" cy="314325"/>
          </a:xfrm>
        </p:grpSpPr>
        <p:sp>
          <p:nvSpPr>
            <p:cNvPr id="71" name="二等辺三角形 70">
              <a:extLst>
                <a:ext uri="{FF2B5EF4-FFF2-40B4-BE49-F238E27FC236}">
                  <a16:creationId xmlns:a16="http://schemas.microsoft.com/office/drawing/2014/main" id="{B6A5D8FB-F009-D96D-3C51-B46A8304C826}"/>
                </a:ext>
              </a:extLst>
            </p:cNvPr>
            <p:cNvSpPr/>
            <p:nvPr/>
          </p:nvSpPr>
          <p:spPr>
            <a:xfrm rot="10800000">
              <a:off x="2094532" y="5159061"/>
              <a:ext cx="176784" cy="1524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 name="二等辺三角形 71">
              <a:extLst>
                <a:ext uri="{FF2B5EF4-FFF2-40B4-BE49-F238E27FC236}">
                  <a16:creationId xmlns:a16="http://schemas.microsoft.com/office/drawing/2014/main" id="{80BD3686-1EF8-E357-B3B2-C11DD4F80F4B}"/>
                </a:ext>
              </a:extLst>
            </p:cNvPr>
            <p:cNvSpPr/>
            <p:nvPr/>
          </p:nvSpPr>
          <p:spPr>
            <a:xfrm rot="10800000">
              <a:off x="2094532" y="5320986"/>
              <a:ext cx="176784" cy="1524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73" name="テキスト ボックス 72">
            <a:extLst>
              <a:ext uri="{FF2B5EF4-FFF2-40B4-BE49-F238E27FC236}">
                <a16:creationId xmlns:a16="http://schemas.microsoft.com/office/drawing/2014/main" id="{37707C23-1A26-2B34-03B2-48D891336AC1}"/>
              </a:ext>
            </a:extLst>
          </p:cNvPr>
          <p:cNvSpPr txBox="1"/>
          <p:nvPr/>
        </p:nvSpPr>
        <p:spPr>
          <a:xfrm>
            <a:off x="215052" y="9403756"/>
            <a:ext cx="6586650" cy="338554"/>
          </a:xfrm>
          <a:prstGeom prst="rect">
            <a:avLst/>
          </a:prstGeom>
          <a:noFill/>
        </p:spPr>
        <p:txBody>
          <a:bodyPr wrap="square" lIns="91440" tIns="45720" rIns="91440" bIns="45720" rtlCol="0" anchor="t">
            <a:spAutoFit/>
          </a:bodyPr>
          <a:lstStyle/>
          <a:p>
            <a:pPr algn="ctr"/>
            <a:r>
              <a:rPr lang="ja-JP" altLang="en-US" sz="1600" b="1">
                <a:solidFill>
                  <a:schemeClr val="bg1"/>
                </a:solidFill>
                <a:latin typeface="メイリオ"/>
                <a:ea typeface="メイリオ"/>
              </a:rPr>
              <a:t>ご利用中のクラウドサービス</a:t>
            </a:r>
            <a:r>
              <a:rPr kumimoji="1" lang="ja-JP" altLang="en-US" sz="1600" b="1">
                <a:solidFill>
                  <a:schemeClr val="bg1"/>
                </a:solidFill>
                <a:latin typeface="メイリオ"/>
                <a:ea typeface="メイリオ"/>
              </a:rPr>
              <a:t>、設定状況を</a:t>
            </a:r>
            <a:r>
              <a:rPr lang="ja-JP" altLang="en-US" sz="1600" b="1">
                <a:solidFill>
                  <a:schemeClr val="bg1"/>
                </a:solidFill>
                <a:latin typeface="メイリオ"/>
                <a:ea typeface="メイリオ"/>
              </a:rPr>
              <a:t>チェック</a:t>
            </a:r>
            <a:r>
              <a:rPr kumimoji="1" lang="ja-JP" altLang="en-US" sz="1600" b="1">
                <a:solidFill>
                  <a:schemeClr val="bg1"/>
                </a:solidFill>
                <a:latin typeface="メイリオ"/>
                <a:ea typeface="メイリオ"/>
              </a:rPr>
              <a:t>してみませんか？</a:t>
            </a:r>
            <a:endParaRPr lang="ja-JP" altLang="en-US" sz="1600" b="1">
              <a:solidFill>
                <a:schemeClr val="bg1"/>
              </a:solidFill>
              <a:latin typeface="メイリオ"/>
              <a:ea typeface="メイリオ"/>
            </a:endParaRPr>
          </a:p>
        </p:txBody>
      </p:sp>
      <p:sp>
        <p:nvSpPr>
          <p:cNvPr id="75" name="テキスト ボックス 74">
            <a:extLst>
              <a:ext uri="{FF2B5EF4-FFF2-40B4-BE49-F238E27FC236}">
                <a16:creationId xmlns:a16="http://schemas.microsoft.com/office/drawing/2014/main" id="{C807D999-38CB-D36D-1270-CBBFA50554AB}"/>
              </a:ext>
            </a:extLst>
          </p:cNvPr>
          <p:cNvSpPr txBox="1"/>
          <p:nvPr/>
        </p:nvSpPr>
        <p:spPr>
          <a:xfrm>
            <a:off x="293367" y="4464113"/>
            <a:ext cx="6173681" cy="711733"/>
          </a:xfrm>
          <a:prstGeom prst="rect">
            <a:avLst/>
          </a:prstGeom>
          <a:noFill/>
        </p:spPr>
        <p:txBody>
          <a:bodyPr wrap="square" lIns="91440" tIns="45720" rIns="91440" bIns="45720" rtlCol="0" anchor="t">
            <a:spAutoFit/>
          </a:bodyPr>
          <a:lstStyle/>
          <a:p>
            <a:pPr algn="ctr">
              <a:lnSpc>
                <a:spcPct val="150000"/>
              </a:lnSpc>
            </a:pP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近年、</a:t>
            </a:r>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クラウドサービスの普及に伴い、クラウドサービスの設定ミス</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を</a:t>
            </a: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50000"/>
              </a:lnSpc>
            </a:pPr>
            <a:r>
              <a:rPr lang="ja-JP" altLang="en-US" sz="1400" b="1" dirty="0">
                <a:solidFill>
                  <a:schemeClr val="tx1">
                    <a:lumMod val="75000"/>
                    <a:lumOff val="25000"/>
                  </a:schemeClr>
                </a:solidFill>
                <a:latin typeface="メイリオ"/>
                <a:ea typeface="メイリオ"/>
              </a:rPr>
              <a:t>起因とした情報漏洩のインシデントが多発しています。</a:t>
            </a:r>
          </a:p>
        </p:txBody>
      </p:sp>
      <p:pic>
        <p:nvPicPr>
          <p:cNvPr id="76" name="図 75">
            <a:extLst>
              <a:ext uri="{FF2B5EF4-FFF2-40B4-BE49-F238E27FC236}">
                <a16:creationId xmlns:a16="http://schemas.microsoft.com/office/drawing/2014/main" id="{F78DC801-3689-F1E2-20E1-92D85BD390B4}"/>
              </a:ext>
            </a:extLst>
          </p:cNvPr>
          <p:cNvPicPr>
            <a:picLocks noChangeAspect="1"/>
          </p:cNvPicPr>
          <p:nvPr/>
        </p:nvPicPr>
        <p:blipFill>
          <a:blip r:embed="rId3"/>
          <a:srcRect/>
          <a:stretch/>
        </p:blipFill>
        <p:spPr>
          <a:xfrm>
            <a:off x="5603991" y="68718"/>
            <a:ext cx="1040914" cy="349747"/>
          </a:xfrm>
          <a:prstGeom prst="rect">
            <a:avLst/>
          </a:prstGeom>
        </p:spPr>
      </p:pic>
      <p:pic>
        <p:nvPicPr>
          <p:cNvPr id="83" name="図 82" descr="図形, 矢印&#10;&#10;自動的に生成された説明">
            <a:extLst>
              <a:ext uri="{FF2B5EF4-FFF2-40B4-BE49-F238E27FC236}">
                <a16:creationId xmlns:a16="http://schemas.microsoft.com/office/drawing/2014/main" id="{6F02AF47-7A24-19B8-8200-8A5B48ECDC22}"/>
              </a:ext>
            </a:extLst>
          </p:cNvPr>
          <p:cNvPicPr>
            <a:picLocks noChangeAspect="1"/>
          </p:cNvPicPr>
          <p:nvPr/>
        </p:nvPicPr>
        <p:blipFill rotWithShape="1">
          <a:blip r:embed="rId4"/>
          <a:srcRect l="1988" b="1072"/>
          <a:stretch/>
        </p:blipFill>
        <p:spPr>
          <a:xfrm>
            <a:off x="-12190" y="15225"/>
            <a:ext cx="1381126" cy="995785"/>
          </a:xfrm>
          <a:prstGeom prst="rect">
            <a:avLst/>
          </a:prstGeom>
        </p:spPr>
      </p:pic>
      <p:grpSp>
        <p:nvGrpSpPr>
          <p:cNvPr id="105" name="グループ化 104">
            <a:extLst>
              <a:ext uri="{FF2B5EF4-FFF2-40B4-BE49-F238E27FC236}">
                <a16:creationId xmlns:a16="http://schemas.microsoft.com/office/drawing/2014/main" id="{F55096FB-8848-4B80-0EF6-2B37976AEE23}"/>
              </a:ext>
            </a:extLst>
          </p:cNvPr>
          <p:cNvGrpSpPr/>
          <p:nvPr/>
        </p:nvGrpSpPr>
        <p:grpSpPr>
          <a:xfrm>
            <a:off x="145696" y="2594447"/>
            <a:ext cx="4210263" cy="1238158"/>
            <a:chOff x="-4867757" y="2860240"/>
            <a:chExt cx="4043309" cy="1010195"/>
          </a:xfrm>
        </p:grpSpPr>
        <p:sp>
          <p:nvSpPr>
            <p:cNvPr id="104" name="楕円 103">
              <a:extLst>
                <a:ext uri="{FF2B5EF4-FFF2-40B4-BE49-F238E27FC236}">
                  <a16:creationId xmlns:a16="http://schemas.microsoft.com/office/drawing/2014/main" id="{8E2F4A26-2540-A0FE-ACD0-6407860F59DE}"/>
                </a:ext>
              </a:extLst>
            </p:cNvPr>
            <p:cNvSpPr/>
            <p:nvPr/>
          </p:nvSpPr>
          <p:spPr>
            <a:xfrm>
              <a:off x="-3654216" y="3261900"/>
              <a:ext cx="1867167" cy="6085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97" name="グループ化 96">
              <a:extLst>
                <a:ext uri="{FF2B5EF4-FFF2-40B4-BE49-F238E27FC236}">
                  <a16:creationId xmlns:a16="http://schemas.microsoft.com/office/drawing/2014/main" id="{2A3EC31E-A2B6-E004-E9E4-1CB794A4A0DC}"/>
                </a:ext>
              </a:extLst>
            </p:cNvPr>
            <p:cNvGrpSpPr/>
            <p:nvPr/>
          </p:nvGrpSpPr>
          <p:grpSpPr>
            <a:xfrm>
              <a:off x="-4867757" y="2860240"/>
              <a:ext cx="4043309" cy="910475"/>
              <a:chOff x="-6090190" y="3769654"/>
              <a:chExt cx="4144480" cy="874723"/>
            </a:xfrm>
          </p:grpSpPr>
          <p:sp>
            <p:nvSpPr>
              <p:cNvPr id="96" name="楕円 95">
                <a:extLst>
                  <a:ext uri="{FF2B5EF4-FFF2-40B4-BE49-F238E27FC236}">
                    <a16:creationId xmlns:a16="http://schemas.microsoft.com/office/drawing/2014/main" id="{ABFB1AE9-0262-FDE0-A461-F2204C11E985}"/>
                  </a:ext>
                </a:extLst>
              </p:cNvPr>
              <p:cNvSpPr/>
              <p:nvPr/>
            </p:nvSpPr>
            <p:spPr>
              <a:xfrm>
                <a:off x="-5891674" y="4059738"/>
                <a:ext cx="1913887" cy="5846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楕円 92">
                <a:extLst>
                  <a:ext uri="{FF2B5EF4-FFF2-40B4-BE49-F238E27FC236}">
                    <a16:creationId xmlns:a16="http://schemas.microsoft.com/office/drawing/2014/main" id="{ACD74F27-EDDC-C448-F20A-0D38D0C56148}"/>
                  </a:ext>
                </a:extLst>
              </p:cNvPr>
              <p:cNvSpPr/>
              <p:nvPr/>
            </p:nvSpPr>
            <p:spPr>
              <a:xfrm>
                <a:off x="-4795879" y="3769654"/>
                <a:ext cx="1689882" cy="5846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5" name="フローチャート: 論理積ゲート 94">
                <a:extLst>
                  <a:ext uri="{FF2B5EF4-FFF2-40B4-BE49-F238E27FC236}">
                    <a16:creationId xmlns:a16="http://schemas.microsoft.com/office/drawing/2014/main" id="{33DF25BF-6D47-B30C-5788-3EDD9744ECD9}"/>
                  </a:ext>
                </a:extLst>
              </p:cNvPr>
              <p:cNvSpPr/>
              <p:nvPr/>
            </p:nvSpPr>
            <p:spPr>
              <a:xfrm rot="5400000">
                <a:off x="-4169458" y="2559607"/>
                <a:ext cx="341690" cy="3657133"/>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フローチャート: 論理積ゲート 93">
                <a:extLst>
                  <a:ext uri="{FF2B5EF4-FFF2-40B4-BE49-F238E27FC236}">
                    <a16:creationId xmlns:a16="http://schemas.microsoft.com/office/drawing/2014/main" id="{0135479A-97C5-9464-9EDE-A000F5434D03}"/>
                  </a:ext>
                </a:extLst>
              </p:cNvPr>
              <p:cNvSpPr/>
              <p:nvPr/>
            </p:nvSpPr>
            <p:spPr>
              <a:xfrm rot="16200000">
                <a:off x="-5292247" y="3496476"/>
                <a:ext cx="341691" cy="1138584"/>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 name="グループ化 17">
                <a:extLst>
                  <a:ext uri="{FF2B5EF4-FFF2-40B4-BE49-F238E27FC236}">
                    <a16:creationId xmlns:a16="http://schemas.microsoft.com/office/drawing/2014/main" id="{71CB6F44-CB12-3163-EC4F-0B310A70552C}"/>
                  </a:ext>
                </a:extLst>
              </p:cNvPr>
              <p:cNvGrpSpPr/>
              <p:nvPr/>
            </p:nvGrpSpPr>
            <p:grpSpPr>
              <a:xfrm>
                <a:off x="-6090190" y="4104613"/>
                <a:ext cx="4144480" cy="361876"/>
                <a:chOff x="400756" y="4992810"/>
                <a:chExt cx="4277682" cy="381003"/>
              </a:xfrm>
            </p:grpSpPr>
            <p:sp>
              <p:nvSpPr>
                <p:cNvPr id="19" name="四角形: 角を丸くする 18">
                  <a:extLst>
                    <a:ext uri="{FF2B5EF4-FFF2-40B4-BE49-F238E27FC236}">
                      <a16:creationId xmlns:a16="http://schemas.microsoft.com/office/drawing/2014/main" id="{175E0558-669A-4299-3134-201625E1C8E8}"/>
                    </a:ext>
                  </a:extLst>
                </p:cNvPr>
                <p:cNvSpPr/>
                <p:nvPr/>
              </p:nvSpPr>
              <p:spPr>
                <a:xfrm>
                  <a:off x="596481" y="5005067"/>
                  <a:ext cx="3687931" cy="341674"/>
                </a:xfrm>
                <a:prstGeom prst="roundRect">
                  <a:avLst>
                    <a:gd name="adj" fmla="val 5000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010A2025-9117-799B-9565-222572AD5FE6}"/>
                    </a:ext>
                  </a:extLst>
                </p:cNvPr>
                <p:cNvSpPr txBox="1"/>
                <p:nvPr/>
              </p:nvSpPr>
              <p:spPr>
                <a:xfrm>
                  <a:off x="400756" y="4992810"/>
                  <a:ext cx="4277682" cy="381003"/>
                </a:xfrm>
                <a:prstGeom prst="rect">
                  <a:avLst/>
                </a:prstGeom>
                <a:noFill/>
                <a:ln>
                  <a:noFill/>
                </a:ln>
              </p:spPr>
              <p:txBody>
                <a:bodyPr wrap="square" lIns="91440" tIns="45720" rIns="91440" bIns="45720" rtlCol="0" anchor="t">
                  <a:spAutoFit/>
                </a:bodyPr>
                <a:lstStyle/>
                <a:p>
                  <a:pPr algn="ctr"/>
                  <a:r>
                    <a:rPr kumimoji="1" lang="en-US" altLang="ja-JP" sz="1400" b="1" dirty="0">
                      <a:solidFill>
                        <a:srgbClr val="092F8E"/>
                      </a:solidFill>
                      <a:latin typeface="メイリオ"/>
                      <a:ea typeface="メイリオ"/>
                      <a:cs typeface="Hiragino Sans W6" charset="-128"/>
                    </a:rPr>
                    <a:t>2023</a:t>
                  </a:r>
                  <a:r>
                    <a:rPr kumimoji="1" lang="ja-JP" altLang="en-US" sz="1100" b="1">
                      <a:solidFill>
                        <a:srgbClr val="092F8E"/>
                      </a:solidFill>
                      <a:latin typeface="メイリオ"/>
                      <a:ea typeface="メイリオ"/>
                      <a:cs typeface="Hiragino Sans W6" charset="-128"/>
                    </a:rPr>
                    <a:t>年</a:t>
                  </a:r>
                  <a:r>
                    <a:rPr kumimoji="1" lang="en-US" altLang="ja-JP" b="1" dirty="0">
                      <a:solidFill>
                        <a:srgbClr val="092F8E"/>
                      </a:solidFill>
                      <a:latin typeface="メイリオ"/>
                      <a:ea typeface="メイリオ"/>
                      <a:cs typeface="Hiragino Sans W6" charset="-128"/>
                    </a:rPr>
                    <a:t>1</a:t>
                  </a:r>
                  <a:r>
                    <a:rPr kumimoji="1" lang="ja-JP" altLang="en-US" sz="1400" b="1">
                      <a:solidFill>
                        <a:srgbClr val="092F8E"/>
                      </a:solidFill>
                      <a:latin typeface="メイリオ"/>
                      <a:ea typeface="メイリオ"/>
                      <a:cs typeface="Hiragino Sans W6" charset="-128"/>
                    </a:rPr>
                    <a:t>月</a:t>
                  </a:r>
                  <a:r>
                    <a:rPr kumimoji="1" lang="en-US" altLang="ja-JP" b="1" dirty="0">
                      <a:solidFill>
                        <a:srgbClr val="092F8E"/>
                      </a:solidFill>
                      <a:latin typeface="メイリオ"/>
                      <a:ea typeface="メイリオ"/>
                      <a:cs typeface="Hiragino Sans W6" charset="-128"/>
                    </a:rPr>
                    <a:t>23</a:t>
                  </a:r>
                  <a:r>
                    <a:rPr kumimoji="1" lang="ja-JP" altLang="en-US" sz="1400" b="1">
                      <a:solidFill>
                        <a:srgbClr val="092F8E"/>
                      </a:solidFill>
                      <a:latin typeface="メイリオ"/>
                      <a:ea typeface="メイリオ"/>
                      <a:cs typeface="Hiragino Sans W6" charset="-128"/>
                    </a:rPr>
                    <a:t>日</a:t>
                  </a:r>
                  <a:r>
                    <a:rPr kumimoji="1" lang="en-US" altLang="ja-JP" b="1" dirty="0">
                      <a:solidFill>
                        <a:srgbClr val="092F8E"/>
                      </a:solidFill>
                      <a:latin typeface="メイリオ"/>
                      <a:ea typeface="メイリオ"/>
                      <a:cs typeface="Hiragino Sans W6" charset="-128"/>
                    </a:rPr>
                    <a:t> </a:t>
                  </a:r>
                  <a:r>
                    <a:rPr kumimoji="1" lang="en-US" altLang="ja-JP" sz="1400" b="1" dirty="0">
                      <a:solidFill>
                        <a:srgbClr val="092F8E"/>
                      </a:solidFill>
                      <a:latin typeface="メイリオ"/>
                      <a:ea typeface="メイリオ"/>
                      <a:cs typeface="Hiragino Sans W6" charset="-128"/>
                    </a:rPr>
                    <a:t>〜</a:t>
                  </a:r>
                  <a:r>
                    <a:rPr kumimoji="1" lang="en-US" altLang="ja-JP" b="1" dirty="0">
                      <a:solidFill>
                        <a:srgbClr val="092F8E"/>
                      </a:solidFill>
                      <a:latin typeface="メイリオ"/>
                      <a:ea typeface="メイリオ"/>
                      <a:cs typeface="Hiragino Sans W6" charset="-128"/>
                    </a:rPr>
                    <a:t> </a:t>
                  </a:r>
                  <a:r>
                    <a:rPr kumimoji="1" lang="en-US" altLang="ja-JP" sz="1400" b="1" dirty="0">
                      <a:solidFill>
                        <a:srgbClr val="092F8E"/>
                      </a:solidFill>
                      <a:latin typeface="メイリオ"/>
                      <a:ea typeface="メイリオ"/>
                      <a:cs typeface="Hiragino Sans W6" charset="-128"/>
                    </a:rPr>
                    <a:t>2023</a:t>
                  </a:r>
                  <a:r>
                    <a:rPr kumimoji="1" lang="ja-JP" altLang="en-US" sz="1100" b="1">
                      <a:solidFill>
                        <a:srgbClr val="092F8E"/>
                      </a:solidFill>
                      <a:latin typeface="メイリオ"/>
                      <a:ea typeface="メイリオ"/>
                      <a:cs typeface="Hiragino Sans W6" charset="-128"/>
                    </a:rPr>
                    <a:t>年</a:t>
                  </a:r>
                  <a:r>
                    <a:rPr lang="ja-JP" altLang="en-US" sz="2400" b="1">
                      <a:solidFill>
                        <a:srgbClr val="092F8E"/>
                      </a:solidFill>
                      <a:latin typeface="メイリオ"/>
                      <a:ea typeface="メイリオ"/>
                      <a:cs typeface="Hiragino Sans W6" charset="-128"/>
                    </a:rPr>
                    <a:t>６</a:t>
                  </a:r>
                  <a:r>
                    <a:rPr kumimoji="1" lang="ja-JP" altLang="en-US" b="1">
                      <a:solidFill>
                        <a:srgbClr val="092F8E"/>
                      </a:solidFill>
                      <a:latin typeface="メイリオ"/>
                      <a:ea typeface="メイリオ"/>
                      <a:cs typeface="Hiragino Sans W6" charset="-128"/>
                    </a:rPr>
                    <a:t>月</a:t>
                  </a:r>
                  <a:r>
                    <a:rPr lang="en-US" altLang="ja-JP" sz="2400" b="1" dirty="0">
                      <a:solidFill>
                        <a:srgbClr val="092F8E"/>
                      </a:solidFill>
                      <a:latin typeface="メイリオ"/>
                      <a:ea typeface="メイリオ"/>
                      <a:cs typeface="Hiragino Sans W6" charset="-128"/>
                    </a:rPr>
                    <a:t>23</a:t>
                  </a:r>
                  <a:r>
                    <a:rPr kumimoji="1" lang="ja-JP" altLang="en-US" b="1">
                      <a:solidFill>
                        <a:srgbClr val="092F8E"/>
                      </a:solidFill>
                      <a:latin typeface="メイリオ"/>
                      <a:ea typeface="メイリオ"/>
                      <a:cs typeface="Hiragino Sans W6" charset="-128"/>
                    </a:rPr>
                    <a:t>日</a:t>
                  </a:r>
                  <a:endParaRPr lang="en-US" altLang="ja-JP" b="1">
                    <a:solidFill>
                      <a:srgbClr val="092F8E"/>
                    </a:solidFill>
                    <a:latin typeface="メイリオ" panose="020B0604030504040204" pitchFamily="50" charset="-128"/>
                    <a:ea typeface="メイリオ" panose="020B0604030504040204" pitchFamily="50" charset="-128"/>
                    <a:cs typeface="Hiragino Sans W6" charset="-128"/>
                  </a:endParaRPr>
                </a:p>
              </p:txBody>
            </p:sp>
          </p:grpSp>
        </p:grpSp>
      </p:grpSp>
      <p:grpSp>
        <p:nvGrpSpPr>
          <p:cNvPr id="22" name="グループ化 21">
            <a:extLst>
              <a:ext uri="{FF2B5EF4-FFF2-40B4-BE49-F238E27FC236}">
                <a16:creationId xmlns:a16="http://schemas.microsoft.com/office/drawing/2014/main" id="{5863FC5A-DF10-A41C-A8D5-38344E8BC4A0}"/>
              </a:ext>
            </a:extLst>
          </p:cNvPr>
          <p:cNvGrpSpPr/>
          <p:nvPr/>
        </p:nvGrpSpPr>
        <p:grpSpPr>
          <a:xfrm>
            <a:off x="4610077" y="5687965"/>
            <a:ext cx="1981433" cy="1310615"/>
            <a:chOff x="-3978793" y="6402256"/>
            <a:chExt cx="2617376" cy="1866588"/>
          </a:xfrm>
        </p:grpSpPr>
        <p:pic>
          <p:nvPicPr>
            <p:cNvPr id="9" name="図 8" descr="コンピュータ が含まれている画像&#10;&#10;自動的に生成された説明">
              <a:extLst>
                <a:ext uri="{FF2B5EF4-FFF2-40B4-BE49-F238E27FC236}">
                  <a16:creationId xmlns:a16="http://schemas.microsoft.com/office/drawing/2014/main" id="{9D2AE688-5C82-C629-7A4D-97FBC8797701}"/>
                </a:ext>
              </a:extLst>
            </p:cNvPr>
            <p:cNvPicPr>
              <a:picLocks noChangeAspect="1"/>
            </p:cNvPicPr>
            <p:nvPr/>
          </p:nvPicPr>
          <p:blipFill rotWithShape="1">
            <a:blip r:embed="rId5"/>
            <a:srcRect l="51655" t="10411" r="4647" b="57306"/>
            <a:stretch/>
          </p:blipFill>
          <p:spPr>
            <a:xfrm>
              <a:off x="-3978793" y="6402256"/>
              <a:ext cx="2617376" cy="1866588"/>
            </a:xfrm>
            <a:prstGeom prst="rect">
              <a:avLst/>
            </a:prstGeom>
          </p:spPr>
        </p:pic>
        <p:pic>
          <p:nvPicPr>
            <p:cNvPr id="17" name="グラフィックス 16">
              <a:extLst>
                <a:ext uri="{FF2B5EF4-FFF2-40B4-BE49-F238E27FC236}">
                  <a16:creationId xmlns:a16="http://schemas.microsoft.com/office/drawing/2014/main" id="{9704CA41-CCC4-8A07-80E4-6843ADAB85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84480" y="7032015"/>
              <a:ext cx="1428750" cy="85725"/>
            </a:xfrm>
            <a:prstGeom prst="rect">
              <a:avLst/>
            </a:prstGeom>
          </p:spPr>
        </p:pic>
        <p:sp>
          <p:nvSpPr>
            <p:cNvPr id="21" name="テキスト ボックス 20">
              <a:extLst>
                <a:ext uri="{FF2B5EF4-FFF2-40B4-BE49-F238E27FC236}">
                  <a16:creationId xmlns:a16="http://schemas.microsoft.com/office/drawing/2014/main" id="{96190355-3F9A-B5AA-2DB4-45595B278AB2}"/>
                </a:ext>
              </a:extLst>
            </p:cNvPr>
            <p:cNvSpPr txBox="1"/>
            <p:nvPr/>
          </p:nvSpPr>
          <p:spPr>
            <a:xfrm>
              <a:off x="-3141733" y="7146836"/>
              <a:ext cx="1681789" cy="394504"/>
            </a:xfrm>
            <a:prstGeom prst="rect">
              <a:avLst/>
            </a:prstGeom>
            <a:noFill/>
          </p:spPr>
          <p:txBody>
            <a:bodyPr wrap="square" rtlCol="0">
              <a:spAutoFit/>
            </a:bodyPr>
            <a:lstStyle/>
            <a:p>
              <a:r>
                <a:rPr kumimoji="1" lang="en-US" altLang="ja-JP" sz="1200" b="1" dirty="0">
                  <a:solidFill>
                    <a:schemeClr val="accent1">
                      <a:lumMod val="75000"/>
                    </a:schemeClr>
                  </a:solidFill>
                </a:rPr>
                <a:t>UPDATE…</a:t>
              </a:r>
              <a:endParaRPr kumimoji="1" lang="ja-JP" altLang="en-US" sz="1200" b="1" dirty="0">
                <a:solidFill>
                  <a:schemeClr val="accent1">
                    <a:lumMod val="75000"/>
                  </a:schemeClr>
                </a:solidFill>
              </a:endParaRPr>
            </a:p>
          </p:txBody>
        </p:sp>
      </p:grpSp>
      <p:pic>
        <p:nvPicPr>
          <p:cNvPr id="26" name="図 25" descr="コンピュータ が含まれている画像&#10;&#10;自動的に生成された説明">
            <a:extLst>
              <a:ext uri="{FF2B5EF4-FFF2-40B4-BE49-F238E27FC236}">
                <a16:creationId xmlns:a16="http://schemas.microsoft.com/office/drawing/2014/main" id="{7410CE91-ED16-8D68-7155-BFF1464FE686}"/>
              </a:ext>
            </a:extLst>
          </p:cNvPr>
          <p:cNvPicPr>
            <a:picLocks noChangeAspect="1"/>
          </p:cNvPicPr>
          <p:nvPr/>
        </p:nvPicPr>
        <p:blipFill rotWithShape="1">
          <a:blip r:embed="rId5"/>
          <a:srcRect l="51655" t="10411" r="4647" b="57306"/>
          <a:stretch/>
        </p:blipFill>
        <p:spPr>
          <a:xfrm>
            <a:off x="2446732" y="5692987"/>
            <a:ext cx="1903160" cy="1310615"/>
          </a:xfrm>
          <a:prstGeom prst="rect">
            <a:avLst/>
          </a:prstGeom>
        </p:spPr>
      </p:pic>
      <p:sp>
        <p:nvSpPr>
          <p:cNvPr id="30" name="正方形/長方形 29">
            <a:extLst>
              <a:ext uri="{FF2B5EF4-FFF2-40B4-BE49-F238E27FC236}">
                <a16:creationId xmlns:a16="http://schemas.microsoft.com/office/drawing/2014/main" id="{6023FECE-9B19-AF63-726B-7525403B416E}"/>
              </a:ext>
            </a:extLst>
          </p:cNvPr>
          <p:cNvSpPr/>
          <p:nvPr/>
        </p:nvSpPr>
        <p:spPr>
          <a:xfrm>
            <a:off x="2790444" y="5929303"/>
            <a:ext cx="1019666" cy="5596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1F2FA90B-7A35-E241-8E3A-27B8B6C9F6BE}"/>
              </a:ext>
            </a:extLst>
          </p:cNvPr>
          <p:cNvSpPr/>
          <p:nvPr/>
        </p:nvSpPr>
        <p:spPr>
          <a:xfrm>
            <a:off x="3441333" y="6027513"/>
            <a:ext cx="533377" cy="5331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descr="アイコン&#10;&#10;自動的に生成された説明">
            <a:extLst>
              <a:ext uri="{FF2B5EF4-FFF2-40B4-BE49-F238E27FC236}">
                <a16:creationId xmlns:a16="http://schemas.microsoft.com/office/drawing/2014/main" id="{D1945F54-7301-0FB1-BDF4-7AC8E019BE8D}"/>
              </a:ext>
            </a:extLst>
          </p:cNvPr>
          <p:cNvPicPr>
            <a:picLocks noChangeAspect="1"/>
          </p:cNvPicPr>
          <p:nvPr/>
        </p:nvPicPr>
        <p:blipFill>
          <a:blip r:embed="rId8"/>
          <a:stretch>
            <a:fillRect/>
          </a:stretch>
        </p:blipFill>
        <p:spPr>
          <a:xfrm rot="199527">
            <a:off x="3438206" y="6035664"/>
            <a:ext cx="267147" cy="278134"/>
          </a:xfrm>
          <a:prstGeom prst="rect">
            <a:avLst/>
          </a:prstGeom>
        </p:spPr>
      </p:pic>
      <p:pic>
        <p:nvPicPr>
          <p:cNvPr id="45" name="図 44" descr="コンピュータ が含まれている画像&#10;&#10;自動的に生成された説明">
            <a:extLst>
              <a:ext uri="{FF2B5EF4-FFF2-40B4-BE49-F238E27FC236}">
                <a16:creationId xmlns:a16="http://schemas.microsoft.com/office/drawing/2014/main" id="{541C4D4E-A22A-B7B9-32C2-0A9C57B637AE}"/>
              </a:ext>
            </a:extLst>
          </p:cNvPr>
          <p:cNvPicPr>
            <a:picLocks noChangeAspect="1"/>
          </p:cNvPicPr>
          <p:nvPr/>
        </p:nvPicPr>
        <p:blipFill rotWithShape="1">
          <a:blip r:embed="rId5"/>
          <a:srcRect l="51655" t="10411" r="4647" b="57306"/>
          <a:stretch/>
        </p:blipFill>
        <p:spPr>
          <a:xfrm>
            <a:off x="101732" y="5689897"/>
            <a:ext cx="1981433" cy="1310615"/>
          </a:xfrm>
          <a:prstGeom prst="rect">
            <a:avLst/>
          </a:prstGeom>
        </p:spPr>
      </p:pic>
      <p:pic>
        <p:nvPicPr>
          <p:cNvPr id="80" name="図 79" descr="アイコン&#10;&#10;自動的に生成された説明">
            <a:extLst>
              <a:ext uri="{FF2B5EF4-FFF2-40B4-BE49-F238E27FC236}">
                <a16:creationId xmlns:a16="http://schemas.microsoft.com/office/drawing/2014/main" id="{528EB4F4-B00C-97BA-35D8-7F85A52352D4}"/>
              </a:ext>
            </a:extLst>
          </p:cNvPr>
          <p:cNvPicPr>
            <a:picLocks noChangeAspect="1"/>
          </p:cNvPicPr>
          <p:nvPr/>
        </p:nvPicPr>
        <p:blipFill>
          <a:blip r:embed="rId9"/>
          <a:stretch>
            <a:fillRect/>
          </a:stretch>
        </p:blipFill>
        <p:spPr>
          <a:xfrm flipH="1">
            <a:off x="834826" y="6012992"/>
            <a:ext cx="515243" cy="515243"/>
          </a:xfrm>
          <a:prstGeom prst="rect">
            <a:avLst/>
          </a:prstGeom>
        </p:spPr>
      </p:pic>
      <p:sp>
        <p:nvSpPr>
          <p:cNvPr id="2" name="テキスト ボックス 1">
            <a:extLst>
              <a:ext uri="{FF2B5EF4-FFF2-40B4-BE49-F238E27FC236}">
                <a16:creationId xmlns:a16="http://schemas.microsoft.com/office/drawing/2014/main" id="{98BDA5AC-FDC0-1B4A-F14C-6604BB2AA9EC}"/>
              </a:ext>
            </a:extLst>
          </p:cNvPr>
          <p:cNvSpPr txBox="1"/>
          <p:nvPr/>
        </p:nvSpPr>
        <p:spPr>
          <a:xfrm>
            <a:off x="633530" y="1327832"/>
            <a:ext cx="3479863" cy="338554"/>
          </a:xfrm>
          <a:prstGeom prst="rect">
            <a:avLst/>
          </a:prstGeom>
          <a:noFill/>
        </p:spPr>
        <p:txBody>
          <a:bodyPr wrap="none" lIns="91440" tIns="45720" rIns="91440" bIns="45720" rtlCol="0" anchor="t">
            <a:spAutoFit/>
          </a:bodyPr>
          <a:lstStyle/>
          <a:p>
            <a:r>
              <a:rPr kumimoji="1" lang="en-US" altLang="ja-JP" sz="1600" b="1" dirty="0">
                <a:solidFill>
                  <a:srgbClr val="002060"/>
                </a:solidFill>
                <a:latin typeface="メイリオ"/>
                <a:ea typeface="メイリオ"/>
              </a:rPr>
              <a:t>MOTEX</a:t>
            </a:r>
            <a:r>
              <a:rPr lang="ja-JP" altLang="en-US" sz="1600" b="1">
                <a:solidFill>
                  <a:srgbClr val="002060"/>
                </a:solidFill>
                <a:latin typeface="メイリオ"/>
                <a:ea typeface="メイリオ"/>
              </a:rPr>
              <a:t> 診断デビューキャンペーン</a:t>
            </a:r>
          </a:p>
        </p:txBody>
      </p:sp>
      <p:sp>
        <p:nvSpPr>
          <p:cNvPr id="4" name="テキスト ボックス 3">
            <a:extLst>
              <a:ext uri="{FF2B5EF4-FFF2-40B4-BE49-F238E27FC236}">
                <a16:creationId xmlns:a16="http://schemas.microsoft.com/office/drawing/2014/main" id="{9B700B8B-6D91-FEC7-5CD9-8DA561BD4D51}"/>
              </a:ext>
            </a:extLst>
          </p:cNvPr>
          <p:cNvSpPr txBox="1"/>
          <p:nvPr/>
        </p:nvSpPr>
        <p:spPr>
          <a:xfrm>
            <a:off x="635203" y="1714608"/>
            <a:ext cx="5570756" cy="400110"/>
          </a:xfrm>
          <a:prstGeom prst="rect">
            <a:avLst/>
          </a:prstGeom>
          <a:noFill/>
        </p:spPr>
        <p:txBody>
          <a:bodyPr wrap="none" lIns="91440" tIns="45720" rIns="91440" bIns="45720" rtlCol="0" anchor="t">
            <a:spAutoFit/>
          </a:bodyPr>
          <a:lstStyle/>
          <a:p>
            <a:r>
              <a:rPr lang="ja-JP" altLang="en-US" sz="2000" b="1" dirty="0">
                <a:solidFill>
                  <a:srgbClr val="002060"/>
                </a:solidFill>
                <a:latin typeface="メイリオ"/>
                <a:ea typeface="メイリオ"/>
              </a:rPr>
              <a:t>初めてのクラウドセキュリティ診断パッケージ</a:t>
            </a:r>
            <a:endParaRPr kumimoji="1" lang="ja-JP" altLang="en-US" sz="2000" b="1" dirty="0">
              <a:solidFill>
                <a:srgbClr val="002060"/>
              </a:solidFill>
              <a:latin typeface="メイリオ"/>
              <a:ea typeface="メイリオ"/>
            </a:endParaRPr>
          </a:p>
        </p:txBody>
      </p:sp>
      <p:sp>
        <p:nvSpPr>
          <p:cNvPr id="7" name="テキスト ボックス 6">
            <a:extLst>
              <a:ext uri="{FF2B5EF4-FFF2-40B4-BE49-F238E27FC236}">
                <a16:creationId xmlns:a16="http://schemas.microsoft.com/office/drawing/2014/main" id="{D365E2D6-2DE1-97B1-952F-BFA0F5A879C4}"/>
              </a:ext>
            </a:extLst>
          </p:cNvPr>
          <p:cNvSpPr txBox="1"/>
          <p:nvPr/>
        </p:nvSpPr>
        <p:spPr>
          <a:xfrm>
            <a:off x="696074" y="433085"/>
            <a:ext cx="46824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b="1">
                <a:solidFill>
                  <a:schemeClr val="bg1"/>
                </a:solidFill>
                <a:latin typeface="Meiryo"/>
                <a:ea typeface="Meiryo"/>
              </a:rPr>
              <a:t>好評につき、期間延長！</a:t>
            </a:r>
            <a:r>
              <a:rPr lang="ja-JP" altLang="en-US" sz="2000" b="1">
                <a:solidFill>
                  <a:srgbClr val="002060"/>
                </a:solidFill>
                <a:latin typeface="メイリオ"/>
                <a:ea typeface="游ゴシック"/>
              </a:rPr>
              <a:t>　</a:t>
            </a:r>
            <a:endParaRPr lang="ja-JP" altLang="en-US" sz="2000">
              <a:solidFill>
                <a:srgbClr val="203864"/>
              </a:solidFill>
              <a:ea typeface="游ゴシック"/>
              <a:cs typeface="Calibri" panose="020F0502020204030204"/>
            </a:endParaRPr>
          </a:p>
        </p:txBody>
      </p:sp>
    </p:spTree>
    <p:extLst>
      <p:ext uri="{BB962C8B-B14F-4D97-AF65-F5344CB8AC3E}">
        <p14:creationId xmlns:p14="http://schemas.microsoft.com/office/powerpoint/2010/main" val="2373764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テキスト ボックス 1">
            <a:extLst>
              <a:ext uri="{FF2B5EF4-FFF2-40B4-BE49-F238E27FC236}">
                <a16:creationId xmlns:a16="http://schemas.microsoft.com/office/drawing/2014/main" id="{AC899BE3-B9B3-47F3-93AB-1E8FC6E8155B}"/>
              </a:ext>
            </a:extLst>
          </p:cNvPr>
          <p:cNvSpPr txBox="1"/>
          <p:nvPr/>
        </p:nvSpPr>
        <p:spPr>
          <a:xfrm>
            <a:off x="84923" y="8640489"/>
            <a:ext cx="3821304" cy="338554"/>
          </a:xfrm>
          <a:prstGeom prst="rect">
            <a:avLst/>
          </a:prstGeom>
          <a:noFill/>
        </p:spPr>
        <p:txBody>
          <a:bodyPr wrap="none" rtlCol="0">
            <a:spAutoFit/>
          </a:bodyPr>
          <a:lstStyle>
            <a:defPPr>
              <a:defRPr lang="ja-JP"/>
            </a:defPPr>
            <a:lvl1pPr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1pPr>
            <a:lvl2pPr marL="4572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2pPr>
            <a:lvl3pPr marL="9144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3pPr>
            <a:lvl4pPr marL="13716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4pPr>
            <a:lvl5pPr marL="18288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9pPr>
          </a:lstStyle>
          <a:p>
            <a:r>
              <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エムオーテックス株式会社（</a:t>
            </a:r>
            <a:r>
              <a:rPr kumimoji="1"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MOTEX</a:t>
            </a:r>
            <a:r>
              <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86" name="正方形/長方形 85">
            <a:extLst>
              <a:ext uri="{FF2B5EF4-FFF2-40B4-BE49-F238E27FC236}">
                <a16:creationId xmlns:a16="http://schemas.microsoft.com/office/drawing/2014/main" id="{5D799E37-FE6F-478F-ABC9-0378C678873C}"/>
              </a:ext>
            </a:extLst>
          </p:cNvPr>
          <p:cNvSpPr/>
          <p:nvPr/>
        </p:nvSpPr>
        <p:spPr>
          <a:xfrm>
            <a:off x="110623" y="8934547"/>
            <a:ext cx="4509047" cy="861774"/>
          </a:xfrm>
          <a:prstGeom prst="rect">
            <a:avLst/>
          </a:prstGeom>
        </p:spPr>
        <p:txBody>
          <a:bodyPr wrap="square">
            <a:spAutoFit/>
          </a:bodyPr>
          <a:lstStyle>
            <a:defPPr>
              <a:defRPr lang="ja-JP"/>
            </a:defPPr>
            <a:lvl1pPr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1pPr>
            <a:lvl2pPr marL="4572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2pPr>
            <a:lvl3pPr marL="9144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3pPr>
            <a:lvl4pPr marL="13716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4pPr>
            <a:lvl5pPr marL="18288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9pPr>
          </a:lstStyle>
          <a:p>
            <a:pPr algn="l">
              <a:lnSpc>
                <a:spcPts val="1200"/>
              </a:lnSpc>
            </a:pP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大　阪</a:t>
            </a: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532-0011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大阪市淀川区西中島</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5-12-12</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エムオーテックス新大阪ビル</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200"/>
              </a:lnSpc>
            </a:pP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東　京</a:t>
            </a: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108-0075</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東京都港区港南</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1-2-70</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品川シーズンテラス</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5F</a:t>
            </a:r>
          </a:p>
          <a:p>
            <a:pPr algn="l">
              <a:lnSpc>
                <a:spcPts val="1200"/>
              </a:lnSpc>
            </a:pP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名古屋</a:t>
            </a: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460-0003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名古屋市中区錦</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1-11-11</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名古屋インターシティ</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3F</a:t>
            </a:r>
          </a:p>
          <a:p>
            <a:pPr algn="l">
              <a:lnSpc>
                <a:spcPts val="1200"/>
              </a:lnSpc>
            </a:pP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九　州</a:t>
            </a:r>
            <a:r>
              <a:rPr lang="en-US" altLang="ja-JP" sz="8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812-0011</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福岡市博多区博多駅前</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1-15-20</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NMF</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博多駅前ビル</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2F</a:t>
            </a:r>
          </a:p>
          <a:p>
            <a:pPr algn="l">
              <a:lnSpc>
                <a:spcPts val="1200"/>
              </a:lnSpc>
            </a:pPr>
            <a:r>
              <a:rPr lang="en-US" altLang="ja-JP"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06-6308-8980</a:t>
            </a:r>
            <a:r>
              <a:rPr lang="en-US" altLang="ja-JP" sz="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大阪・九州</a:t>
            </a:r>
            <a:r>
              <a:rPr lang="en-US" altLang="ja-JP" sz="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03-5460-1371</a:t>
            </a:r>
            <a:r>
              <a:rPr lang="en-US" altLang="ja-JP" sz="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a:t>
            </a:r>
            <a:r>
              <a:rPr lang="en-US" altLang="ja-JP" sz="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052-253-7346</a:t>
            </a:r>
            <a:r>
              <a:rPr lang="en-US" altLang="ja-JP" sz="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名古屋</a:t>
            </a:r>
            <a:r>
              <a:rPr lang="en-US" altLang="ja-JP" sz="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87" name="四角形: 角を丸くする 86">
            <a:extLst>
              <a:ext uri="{FF2B5EF4-FFF2-40B4-BE49-F238E27FC236}">
                <a16:creationId xmlns:a16="http://schemas.microsoft.com/office/drawing/2014/main" id="{D56C30C5-C1D3-4E6E-8999-9F0DA45D2378}"/>
              </a:ext>
            </a:extLst>
          </p:cNvPr>
          <p:cNvSpPr/>
          <p:nvPr/>
        </p:nvSpPr>
        <p:spPr>
          <a:xfrm>
            <a:off x="4167380" y="8665974"/>
            <a:ext cx="2584218" cy="1134631"/>
          </a:xfrm>
          <a:prstGeom prst="roundRect">
            <a:avLst>
              <a:gd name="adj" fmla="val 729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algn="ctr" rtl="0" fontAlgn="base">
              <a:spcBef>
                <a:spcPct val="0"/>
              </a:spcBef>
              <a:spcAft>
                <a:spcPct val="0"/>
              </a:spcAft>
              <a:defRPr kumimoji="1" sz="1600" kern="1200">
                <a:solidFill>
                  <a:schemeClr val="lt1"/>
                </a:solidFill>
                <a:latin typeface="+mn-lt"/>
                <a:ea typeface="+mn-ea"/>
                <a:cs typeface="+mn-cs"/>
              </a:defRPr>
            </a:lvl1pPr>
            <a:lvl2pPr marL="457200" algn="ctr" rtl="0" fontAlgn="base">
              <a:spcBef>
                <a:spcPct val="0"/>
              </a:spcBef>
              <a:spcAft>
                <a:spcPct val="0"/>
              </a:spcAft>
              <a:defRPr kumimoji="1" sz="1600" kern="1200">
                <a:solidFill>
                  <a:schemeClr val="lt1"/>
                </a:solidFill>
                <a:latin typeface="+mn-lt"/>
                <a:ea typeface="+mn-ea"/>
                <a:cs typeface="+mn-cs"/>
              </a:defRPr>
            </a:lvl2pPr>
            <a:lvl3pPr marL="914400" algn="ctr" rtl="0" fontAlgn="base">
              <a:spcBef>
                <a:spcPct val="0"/>
              </a:spcBef>
              <a:spcAft>
                <a:spcPct val="0"/>
              </a:spcAft>
              <a:defRPr kumimoji="1" sz="1600" kern="1200">
                <a:solidFill>
                  <a:schemeClr val="lt1"/>
                </a:solidFill>
                <a:latin typeface="+mn-lt"/>
                <a:ea typeface="+mn-ea"/>
                <a:cs typeface="+mn-cs"/>
              </a:defRPr>
            </a:lvl3pPr>
            <a:lvl4pPr marL="1371600" algn="ctr" rtl="0" fontAlgn="base">
              <a:spcBef>
                <a:spcPct val="0"/>
              </a:spcBef>
              <a:spcAft>
                <a:spcPct val="0"/>
              </a:spcAft>
              <a:defRPr kumimoji="1" sz="1600" kern="1200">
                <a:solidFill>
                  <a:schemeClr val="lt1"/>
                </a:solidFill>
                <a:latin typeface="+mn-lt"/>
                <a:ea typeface="+mn-ea"/>
                <a:cs typeface="+mn-cs"/>
              </a:defRPr>
            </a:lvl4pPr>
            <a:lvl5pPr marL="1828800" algn="ctr" rtl="0" fontAlgn="base">
              <a:spcBef>
                <a:spcPct val="0"/>
              </a:spcBef>
              <a:spcAft>
                <a:spcPct val="0"/>
              </a:spcAft>
              <a:defRPr kumimoji="1" sz="1600" kern="1200">
                <a:solidFill>
                  <a:schemeClr val="lt1"/>
                </a:solidFill>
                <a:latin typeface="+mn-lt"/>
                <a:ea typeface="+mn-ea"/>
                <a:cs typeface="+mn-cs"/>
              </a:defRPr>
            </a:lvl5pPr>
            <a:lvl6pPr marL="2286000" algn="l" defTabSz="914400" rtl="0" eaLnBrk="1" latinLnBrk="0" hangingPunct="1">
              <a:defRPr kumimoji="1" sz="1600" kern="1200">
                <a:solidFill>
                  <a:schemeClr val="lt1"/>
                </a:solidFill>
                <a:latin typeface="+mn-lt"/>
                <a:ea typeface="+mn-ea"/>
                <a:cs typeface="+mn-cs"/>
              </a:defRPr>
            </a:lvl6pPr>
            <a:lvl7pPr marL="2743200" algn="l" defTabSz="914400" rtl="0" eaLnBrk="1" latinLnBrk="0" hangingPunct="1">
              <a:defRPr kumimoji="1" sz="1600" kern="1200">
                <a:solidFill>
                  <a:schemeClr val="lt1"/>
                </a:solidFill>
                <a:latin typeface="+mn-lt"/>
                <a:ea typeface="+mn-ea"/>
                <a:cs typeface="+mn-cs"/>
              </a:defRPr>
            </a:lvl7pPr>
            <a:lvl8pPr marL="3200400" algn="l" defTabSz="914400" rtl="0" eaLnBrk="1" latinLnBrk="0" hangingPunct="1">
              <a:defRPr kumimoji="1" sz="1600" kern="1200">
                <a:solidFill>
                  <a:schemeClr val="lt1"/>
                </a:solidFill>
                <a:latin typeface="+mn-lt"/>
                <a:ea typeface="+mn-ea"/>
                <a:cs typeface="+mn-cs"/>
              </a:defRPr>
            </a:lvl8pPr>
            <a:lvl9pPr marL="3657600" algn="l" defTabSz="914400" rtl="0" eaLnBrk="1" latinLnBrk="0" hangingPunct="1">
              <a:defRPr kumimoji="1" sz="1600" kern="1200">
                <a:solidFill>
                  <a:schemeClr val="lt1"/>
                </a:solidFill>
                <a:latin typeface="+mn-lt"/>
                <a:ea typeface="+mn-ea"/>
                <a:cs typeface="+mn-cs"/>
              </a:defRPr>
            </a:lvl9pPr>
          </a:lstStyle>
          <a:p>
            <a:endParaRPr lang="ja-JP" altLang="en-US"/>
          </a:p>
        </p:txBody>
      </p:sp>
      <p:sp>
        <p:nvSpPr>
          <p:cNvPr id="131" name="正方形/長方形 130">
            <a:extLst>
              <a:ext uri="{FF2B5EF4-FFF2-40B4-BE49-F238E27FC236}">
                <a16:creationId xmlns:a16="http://schemas.microsoft.com/office/drawing/2014/main" id="{897B515B-92AB-4134-B505-49E6D236A3B3}"/>
              </a:ext>
            </a:extLst>
          </p:cNvPr>
          <p:cNvSpPr/>
          <p:nvPr/>
        </p:nvSpPr>
        <p:spPr>
          <a:xfrm>
            <a:off x="282044" y="4848412"/>
            <a:ext cx="2031157" cy="261610"/>
          </a:xfrm>
          <a:prstGeom prst="rect">
            <a:avLst/>
          </a:prstGeom>
        </p:spPr>
        <p:txBody>
          <a:bodyPr wrap="square">
            <a:spAutoFit/>
          </a:bodyPr>
          <a:lstStyle/>
          <a:p>
            <a:pPr algn="ctr">
              <a:lnSpc>
                <a:spcPts val="1400"/>
              </a:lnSpc>
            </a:pPr>
            <a:r>
              <a:rPr lang="ja-JP" altLang="en-US" sz="900" b="1" dirty="0">
                <a:solidFill>
                  <a:srgbClr val="337D9C"/>
                </a:solidFill>
                <a:latin typeface="メイリオ" panose="020B0604030504040204" pitchFamily="50" charset="-128"/>
                <a:ea typeface="メイリオ" panose="020B0604030504040204" pitchFamily="50" charset="-128"/>
                <a:cs typeface="メイリオ" panose="020B0604030504040204" pitchFamily="50" charset="-128"/>
              </a:rPr>
              <a:t>一目で分かるスコアリング</a:t>
            </a:r>
          </a:p>
        </p:txBody>
      </p:sp>
      <p:sp>
        <p:nvSpPr>
          <p:cNvPr id="143" name="正方形/長方形 142">
            <a:extLst>
              <a:ext uri="{FF2B5EF4-FFF2-40B4-BE49-F238E27FC236}">
                <a16:creationId xmlns:a16="http://schemas.microsoft.com/office/drawing/2014/main" id="{29389837-3487-4A9C-AB4D-6CE079E4AB73}"/>
              </a:ext>
            </a:extLst>
          </p:cNvPr>
          <p:cNvSpPr/>
          <p:nvPr/>
        </p:nvSpPr>
        <p:spPr>
          <a:xfrm>
            <a:off x="3601600" y="5135275"/>
            <a:ext cx="1927470" cy="446276"/>
          </a:xfrm>
          <a:prstGeom prst="rect">
            <a:avLst/>
          </a:prstGeom>
        </p:spPr>
        <p:txBody>
          <a:bodyPr wrap="square">
            <a:spAutoFit/>
          </a:bodyPr>
          <a:lstStyle/>
          <a:p>
            <a:pPr>
              <a:lnSpc>
                <a:spcPct val="150000"/>
              </a:lnSpc>
              <a:buNone/>
            </a:pPr>
            <a:r>
              <a:rPr kumimoji="1"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不適合項目ごとに不適合の根拠や対策方法をご報告</a:t>
            </a:r>
          </a:p>
        </p:txBody>
      </p:sp>
      <p:sp>
        <p:nvSpPr>
          <p:cNvPr id="92" name="正方形/長方形 91">
            <a:extLst>
              <a:ext uri="{FF2B5EF4-FFF2-40B4-BE49-F238E27FC236}">
                <a16:creationId xmlns:a16="http://schemas.microsoft.com/office/drawing/2014/main" id="{76B1D3EB-7614-D62D-E568-FD55B663B0EC}"/>
              </a:ext>
            </a:extLst>
          </p:cNvPr>
          <p:cNvSpPr/>
          <p:nvPr/>
        </p:nvSpPr>
        <p:spPr>
          <a:xfrm>
            <a:off x="309684" y="5175050"/>
            <a:ext cx="2038491" cy="461665"/>
          </a:xfrm>
          <a:prstGeom prst="rect">
            <a:avLst/>
          </a:prstGeom>
        </p:spPr>
        <p:txBody>
          <a:bodyPr wrap="square">
            <a:spAutoFit/>
          </a:bodyPr>
          <a:lstStyle/>
          <a:p>
            <a:pPr>
              <a:lnSpc>
                <a:spcPct val="150000"/>
              </a:lnSpc>
              <a:buNone/>
            </a:pPr>
            <a:r>
              <a:rPr kumimoji="1"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適合・不適合項目数や各診断項目ごとの統計を</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分かりやすくレポーティング</a:t>
            </a:r>
            <a:endParaRPr lang="en-US" altLang="ja-JP" sz="800" dirty="0">
              <a:solidFill>
                <a:schemeClr val="tx2"/>
              </a:solidFill>
              <a:latin typeface="メイリオ" panose="020B0604030504040204" pitchFamily="50" charset="-128"/>
              <a:ea typeface="メイリオ" panose="020B0604030504040204" pitchFamily="50" charset="-128"/>
            </a:endParaRPr>
          </a:p>
        </p:txBody>
      </p:sp>
      <p:grpSp>
        <p:nvGrpSpPr>
          <p:cNvPr id="135" name="グループ化 134">
            <a:extLst>
              <a:ext uri="{FF2B5EF4-FFF2-40B4-BE49-F238E27FC236}">
                <a16:creationId xmlns:a16="http://schemas.microsoft.com/office/drawing/2014/main" id="{A6C08C1F-930C-1FA7-D5EA-6E173E7A8ED4}"/>
              </a:ext>
            </a:extLst>
          </p:cNvPr>
          <p:cNvGrpSpPr/>
          <p:nvPr/>
        </p:nvGrpSpPr>
        <p:grpSpPr>
          <a:xfrm>
            <a:off x="2493150" y="4889162"/>
            <a:ext cx="913236" cy="762095"/>
            <a:chOff x="127403" y="632517"/>
            <a:chExt cx="3654732" cy="2694567"/>
          </a:xfrm>
        </p:grpSpPr>
        <p:grpSp>
          <p:nvGrpSpPr>
            <p:cNvPr id="139" name="グループ化 138">
              <a:extLst>
                <a:ext uri="{FF2B5EF4-FFF2-40B4-BE49-F238E27FC236}">
                  <a16:creationId xmlns:a16="http://schemas.microsoft.com/office/drawing/2014/main" id="{8C2E2B13-2345-72CC-208D-B6360BEEF684}"/>
                </a:ext>
              </a:extLst>
            </p:cNvPr>
            <p:cNvGrpSpPr/>
            <p:nvPr/>
          </p:nvGrpSpPr>
          <p:grpSpPr>
            <a:xfrm>
              <a:off x="127403" y="632517"/>
              <a:ext cx="3654732" cy="2694567"/>
              <a:chOff x="3383595" y="8245226"/>
              <a:chExt cx="3411438" cy="1604317"/>
            </a:xfrm>
          </p:grpSpPr>
          <p:sp>
            <p:nvSpPr>
              <p:cNvPr id="147" name="正方形/長方形 146">
                <a:extLst>
                  <a:ext uri="{FF2B5EF4-FFF2-40B4-BE49-F238E27FC236}">
                    <a16:creationId xmlns:a16="http://schemas.microsoft.com/office/drawing/2014/main" id="{62A4D6F0-E756-AA3E-7DAE-7CF470139596}"/>
                  </a:ext>
                </a:extLst>
              </p:cNvPr>
              <p:cNvSpPr/>
              <p:nvPr/>
            </p:nvSpPr>
            <p:spPr bwMode="auto">
              <a:xfrm>
                <a:off x="3405866" y="8260901"/>
                <a:ext cx="3374606" cy="1562572"/>
              </a:xfrm>
              <a:prstGeom prst="rect">
                <a:avLst/>
              </a:prstGeom>
              <a:noFill/>
              <a:ln w="31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1" fontAlgn="base" latinLnBrk="0" hangingPunct="1">
                  <a:lnSpc>
                    <a:spcPct val="110000"/>
                  </a:lnSpc>
                  <a:spcBef>
                    <a:spcPct val="15000"/>
                  </a:spcBef>
                  <a:spcAft>
                    <a:spcPct val="0"/>
                  </a:spcAft>
                  <a:buClrTx/>
                  <a:buSzPct val="130000"/>
                  <a:buFontTx/>
                  <a:buChar char="•"/>
                  <a:tabLst/>
                </a:pPr>
                <a:endPar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148" name="正方形/長方形 147">
                <a:extLst>
                  <a:ext uri="{FF2B5EF4-FFF2-40B4-BE49-F238E27FC236}">
                    <a16:creationId xmlns:a16="http://schemas.microsoft.com/office/drawing/2014/main" id="{F1EE9312-1A07-DEF2-CE51-9DBD089F5353}"/>
                  </a:ext>
                </a:extLst>
              </p:cNvPr>
              <p:cNvSpPr/>
              <p:nvPr/>
            </p:nvSpPr>
            <p:spPr bwMode="auto">
              <a:xfrm>
                <a:off x="3383595" y="8245226"/>
                <a:ext cx="3411438" cy="1604317"/>
              </a:xfrm>
              <a:prstGeom prst="rect">
                <a:avLst/>
              </a:prstGeom>
              <a:noFill/>
              <a:ln w="31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1" fontAlgn="base" latinLnBrk="0" hangingPunct="1">
                  <a:lnSpc>
                    <a:spcPct val="110000"/>
                  </a:lnSpc>
                  <a:spcBef>
                    <a:spcPct val="15000"/>
                  </a:spcBef>
                  <a:spcAft>
                    <a:spcPct val="0"/>
                  </a:spcAft>
                  <a:buClrTx/>
                  <a:buSzPct val="130000"/>
                  <a:buFontTx/>
                  <a:buChar char="•"/>
                  <a:tabLst/>
                </a:pPr>
                <a:endPar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grpSp>
        <p:pic>
          <p:nvPicPr>
            <p:cNvPr id="146" name="図 145">
              <a:extLst>
                <a:ext uri="{FF2B5EF4-FFF2-40B4-BE49-F238E27FC236}">
                  <a16:creationId xmlns:a16="http://schemas.microsoft.com/office/drawing/2014/main" id="{DE0CD5BC-0E51-017B-E1D7-E5CDB46E8B7A}"/>
                </a:ext>
              </a:extLst>
            </p:cNvPr>
            <p:cNvPicPr>
              <a:picLocks noChangeAspect="1"/>
            </p:cNvPicPr>
            <p:nvPr/>
          </p:nvPicPr>
          <p:blipFill rotWithShape="1">
            <a:blip r:embed="rId2"/>
            <a:srcRect/>
            <a:stretch/>
          </p:blipFill>
          <p:spPr>
            <a:xfrm>
              <a:off x="187980" y="696704"/>
              <a:ext cx="3522042" cy="2574021"/>
            </a:xfrm>
            <a:prstGeom prst="rect">
              <a:avLst/>
            </a:prstGeom>
            <a:ln w="3175">
              <a:solidFill>
                <a:schemeClr val="tx1">
                  <a:lumMod val="50000"/>
                  <a:lumOff val="50000"/>
                </a:schemeClr>
              </a:solidFill>
            </a:ln>
          </p:spPr>
        </p:pic>
      </p:grpSp>
      <p:grpSp>
        <p:nvGrpSpPr>
          <p:cNvPr id="149" name="グループ化 148">
            <a:extLst>
              <a:ext uri="{FF2B5EF4-FFF2-40B4-BE49-F238E27FC236}">
                <a16:creationId xmlns:a16="http://schemas.microsoft.com/office/drawing/2014/main" id="{BF8107D1-A96C-50D1-175D-F7EC9B227D87}"/>
              </a:ext>
            </a:extLst>
          </p:cNvPr>
          <p:cNvGrpSpPr/>
          <p:nvPr/>
        </p:nvGrpSpPr>
        <p:grpSpPr>
          <a:xfrm>
            <a:off x="5712477" y="4889162"/>
            <a:ext cx="863479" cy="750301"/>
            <a:chOff x="3269695" y="1918218"/>
            <a:chExt cx="3451145" cy="2664774"/>
          </a:xfrm>
        </p:grpSpPr>
        <p:grpSp>
          <p:nvGrpSpPr>
            <p:cNvPr id="150" name="グループ化 149">
              <a:extLst>
                <a:ext uri="{FF2B5EF4-FFF2-40B4-BE49-F238E27FC236}">
                  <a16:creationId xmlns:a16="http://schemas.microsoft.com/office/drawing/2014/main" id="{486F2529-1DC1-DA2C-6353-FCADDC7973B5}"/>
                </a:ext>
              </a:extLst>
            </p:cNvPr>
            <p:cNvGrpSpPr/>
            <p:nvPr/>
          </p:nvGrpSpPr>
          <p:grpSpPr>
            <a:xfrm>
              <a:off x="3269695" y="1918218"/>
              <a:ext cx="3451145" cy="2664774"/>
              <a:chOff x="7136802" y="8073588"/>
              <a:chExt cx="3419284" cy="1612546"/>
            </a:xfrm>
          </p:grpSpPr>
          <p:sp>
            <p:nvSpPr>
              <p:cNvPr id="155" name="正方形/長方形 154">
                <a:extLst>
                  <a:ext uri="{FF2B5EF4-FFF2-40B4-BE49-F238E27FC236}">
                    <a16:creationId xmlns:a16="http://schemas.microsoft.com/office/drawing/2014/main" id="{AE514E68-9AAC-AD4C-EF78-8E2B34B9E3D4}"/>
                  </a:ext>
                </a:extLst>
              </p:cNvPr>
              <p:cNvSpPr/>
              <p:nvPr/>
            </p:nvSpPr>
            <p:spPr bwMode="auto">
              <a:xfrm>
                <a:off x="7163764" y="8091631"/>
                <a:ext cx="3374606" cy="1579219"/>
              </a:xfrm>
              <a:prstGeom prst="rect">
                <a:avLst/>
              </a:prstGeom>
              <a:noFill/>
              <a:ln w="31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1" fontAlgn="base" latinLnBrk="0" hangingPunct="1">
                  <a:lnSpc>
                    <a:spcPct val="110000"/>
                  </a:lnSpc>
                  <a:spcBef>
                    <a:spcPct val="15000"/>
                  </a:spcBef>
                  <a:spcAft>
                    <a:spcPct val="0"/>
                  </a:spcAft>
                  <a:buClrTx/>
                  <a:buSzPct val="130000"/>
                  <a:buFontTx/>
                  <a:buChar char="•"/>
                  <a:tabLst/>
                </a:pPr>
                <a:endPar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166" name="正方形/長方形 165">
                <a:extLst>
                  <a:ext uri="{FF2B5EF4-FFF2-40B4-BE49-F238E27FC236}">
                    <a16:creationId xmlns:a16="http://schemas.microsoft.com/office/drawing/2014/main" id="{262EFC1E-9E4F-7D86-692D-71B092ABCE55}"/>
                  </a:ext>
                </a:extLst>
              </p:cNvPr>
              <p:cNvSpPr/>
              <p:nvPr/>
            </p:nvSpPr>
            <p:spPr bwMode="auto">
              <a:xfrm>
                <a:off x="7136802" y="8073588"/>
                <a:ext cx="3419284" cy="1612546"/>
              </a:xfrm>
              <a:prstGeom prst="rect">
                <a:avLst/>
              </a:prstGeom>
              <a:noFill/>
              <a:ln w="31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1" fontAlgn="base" latinLnBrk="0" hangingPunct="1">
                  <a:lnSpc>
                    <a:spcPct val="110000"/>
                  </a:lnSpc>
                  <a:spcBef>
                    <a:spcPct val="15000"/>
                  </a:spcBef>
                  <a:spcAft>
                    <a:spcPct val="0"/>
                  </a:spcAft>
                  <a:buClrTx/>
                  <a:buSzPct val="130000"/>
                  <a:buFontTx/>
                  <a:buChar char="•"/>
                  <a:tabLst/>
                </a:pPr>
                <a:endPar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grpSp>
        <p:pic>
          <p:nvPicPr>
            <p:cNvPr id="151" name="図 150">
              <a:extLst>
                <a:ext uri="{FF2B5EF4-FFF2-40B4-BE49-F238E27FC236}">
                  <a16:creationId xmlns:a16="http://schemas.microsoft.com/office/drawing/2014/main" id="{3DF487A1-5B6F-EA43-163E-DD535B17D94B}"/>
                </a:ext>
              </a:extLst>
            </p:cNvPr>
            <p:cNvPicPr>
              <a:picLocks noChangeAspect="1"/>
            </p:cNvPicPr>
            <p:nvPr/>
          </p:nvPicPr>
          <p:blipFill>
            <a:blip r:embed="rId3"/>
            <a:stretch>
              <a:fillRect/>
            </a:stretch>
          </p:blipFill>
          <p:spPr>
            <a:xfrm>
              <a:off x="3334133" y="1986384"/>
              <a:ext cx="3333368" cy="2515393"/>
            </a:xfrm>
            <a:prstGeom prst="rect">
              <a:avLst/>
            </a:prstGeom>
            <a:ln w="3175">
              <a:solidFill>
                <a:schemeClr val="tx1">
                  <a:lumMod val="50000"/>
                  <a:lumOff val="50000"/>
                </a:schemeClr>
              </a:solidFill>
            </a:ln>
          </p:spPr>
        </p:pic>
      </p:grpSp>
      <p:graphicFrame>
        <p:nvGraphicFramePr>
          <p:cNvPr id="79" name="表 5">
            <a:extLst>
              <a:ext uri="{FF2B5EF4-FFF2-40B4-BE49-F238E27FC236}">
                <a16:creationId xmlns:a16="http://schemas.microsoft.com/office/drawing/2014/main" id="{DF496E59-7A37-0187-A392-556F908A0AEF}"/>
              </a:ext>
            </a:extLst>
          </p:cNvPr>
          <p:cNvGraphicFramePr>
            <a:graphicFrameLocks noGrp="1"/>
          </p:cNvGraphicFramePr>
          <p:nvPr>
            <p:extLst>
              <p:ext uri="{D42A27DB-BD31-4B8C-83A1-F6EECF244321}">
                <p14:modId xmlns:p14="http://schemas.microsoft.com/office/powerpoint/2010/main" val="735594216"/>
              </p:ext>
            </p:extLst>
          </p:nvPr>
        </p:nvGraphicFramePr>
        <p:xfrm>
          <a:off x="175177" y="482848"/>
          <a:ext cx="6483349" cy="4146266"/>
        </p:xfrm>
        <a:graphic>
          <a:graphicData uri="http://schemas.openxmlformats.org/drawingml/2006/table">
            <a:tbl>
              <a:tblPr firstCol="1">
                <a:tableStyleId>{5C22544A-7EE6-4342-B048-85BDC9FD1C3A}</a:tableStyleId>
              </a:tblPr>
              <a:tblGrid>
                <a:gridCol w="1060499">
                  <a:extLst>
                    <a:ext uri="{9D8B030D-6E8A-4147-A177-3AD203B41FA5}">
                      <a16:colId xmlns:a16="http://schemas.microsoft.com/office/drawing/2014/main" val="182886728"/>
                    </a:ext>
                  </a:extLst>
                </a:gridCol>
                <a:gridCol w="5422850">
                  <a:extLst>
                    <a:ext uri="{9D8B030D-6E8A-4147-A177-3AD203B41FA5}">
                      <a16:colId xmlns:a16="http://schemas.microsoft.com/office/drawing/2014/main" val="274750264"/>
                    </a:ext>
                  </a:extLst>
                </a:gridCol>
              </a:tblGrid>
              <a:tr h="454484">
                <a:tc>
                  <a:txBody>
                    <a:bodyPr/>
                    <a:lstStyle/>
                    <a:p>
                      <a:pPr algn="dist"/>
                      <a:r>
                        <a:rPr kumimoji="1" lang="ja-JP" altLang="en-US" sz="900" dirty="0">
                          <a:solidFill>
                            <a:schemeClr val="bg1"/>
                          </a:solidFill>
                          <a:latin typeface="メイリオ" panose="020B0604030504040204" pitchFamily="50" charset="-128"/>
                          <a:ea typeface="メイリオ" panose="020B0604030504040204" pitchFamily="50" charset="-128"/>
                        </a:rPr>
                        <a:t>キャンペーン名</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solidFill>
                      <a:srgbClr val="3C96D2"/>
                    </a:solidFill>
                  </a:tcPr>
                </a:tc>
                <a:tc>
                  <a:txBody>
                    <a:bodyPr/>
                    <a:lstStyle/>
                    <a:p>
                      <a:pPr>
                        <a:lnSpc>
                          <a:spcPct val="150000"/>
                        </a:lnSpc>
                      </a:pP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初めてのクラウドセキュリティ診断パッケージ</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77431167"/>
                  </a:ext>
                </a:extLst>
              </a:tr>
              <a:tr h="1064463">
                <a:tc>
                  <a:txBody>
                    <a:bodyPr/>
                    <a:lstStyle/>
                    <a:p>
                      <a:pPr algn="dist"/>
                      <a:r>
                        <a:rPr kumimoji="1" lang="ja-JP" altLang="en-US" sz="900" dirty="0">
                          <a:solidFill>
                            <a:schemeClr val="bg1"/>
                          </a:solidFill>
                          <a:latin typeface="メイリオ" panose="020B0604030504040204" pitchFamily="50" charset="-128"/>
                          <a:ea typeface="メイリオ" panose="020B0604030504040204" pitchFamily="50" charset="-128"/>
                        </a:rPr>
                        <a:t>概　要</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solidFill>
                      <a:srgbClr val="3C96D2"/>
                    </a:solidFill>
                  </a:tcPr>
                </a:tc>
                <a:tc>
                  <a:txBody>
                    <a:bodyPr/>
                    <a:lstStyle/>
                    <a:p>
                      <a:pPr>
                        <a:lnSpc>
                          <a:spcPct val="150000"/>
                        </a:lnSpc>
                      </a:pP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ご契約中のクラウドサービスにおいて、管理設定上の不備を</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CIS</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ベンチマーク</a:t>
                      </a:r>
                      <a:r>
                        <a:rPr lang="en-US" altLang="ja-JP" sz="6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と、弊社独自の項目に</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50000"/>
                        </a:lnSpc>
                      </a:pP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基づきチェックします。さらに、第三者から攻撃を受けるなどのリスクの有無についてレポーティングします。</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pPr algn="just"/>
                      <a:r>
                        <a:rPr lang="en-US" altLang="ja-JP" sz="800" dirty="0">
                          <a:solidFill>
                            <a:schemeClr val="tx1">
                              <a:lumMod val="75000"/>
                              <a:lumOff val="25000"/>
                            </a:schemeClr>
                          </a:solidFill>
                          <a:latin typeface="メイリオ"/>
                          <a:ea typeface="メイリオ"/>
                        </a:rPr>
                        <a:t>※</a:t>
                      </a:r>
                      <a:r>
                        <a:rPr lang="en" altLang="ja-JP" sz="800" dirty="0">
                          <a:solidFill>
                            <a:schemeClr val="tx1">
                              <a:lumMod val="75000"/>
                              <a:lumOff val="25000"/>
                            </a:schemeClr>
                          </a:solidFill>
                          <a:latin typeface="メイリオ"/>
                          <a:ea typeface="メイリオ"/>
                        </a:rPr>
                        <a:t>CIS</a:t>
                      </a:r>
                      <a:r>
                        <a:rPr lang="ja-JP" altLang="en-US" sz="800" kern="0" dirty="0">
                          <a:solidFill>
                            <a:schemeClr val="tx2"/>
                          </a:solidFill>
                          <a:latin typeface="メイリオ"/>
                          <a:ea typeface="メイリオ"/>
                        </a:rPr>
                        <a:t>　</a:t>
                      </a:r>
                      <a:r>
                        <a:rPr lang="en" altLang="ja-JP" sz="800" dirty="0">
                          <a:solidFill>
                            <a:schemeClr val="tx1">
                              <a:lumMod val="75000"/>
                              <a:lumOff val="25000"/>
                            </a:schemeClr>
                          </a:solidFill>
                          <a:latin typeface="メイリオ"/>
                          <a:ea typeface="メイリオ"/>
                        </a:rPr>
                        <a:t> (Center for Internet Security )</a:t>
                      </a:r>
                      <a:r>
                        <a:rPr lang="ja-JP" altLang="en-US" sz="800" dirty="0">
                          <a:solidFill>
                            <a:schemeClr val="tx1">
                              <a:lumMod val="75000"/>
                              <a:lumOff val="25000"/>
                            </a:schemeClr>
                          </a:solidFill>
                          <a:latin typeface="メイリオ"/>
                          <a:ea typeface="メイリオ"/>
                        </a:rPr>
                        <a:t>ベンチマーク：</a:t>
                      </a:r>
                      <a:endParaRPr lang="en-US" altLang="ja-JP" sz="800" dirty="0">
                        <a:solidFill>
                          <a:schemeClr val="tx1">
                            <a:lumMod val="75000"/>
                            <a:lumOff val="25000"/>
                          </a:schemeClr>
                        </a:solidFill>
                        <a:latin typeface="メイリオ"/>
                        <a:ea typeface="メイリオ"/>
                      </a:endParaRPr>
                    </a:p>
                    <a:p>
                      <a:pPr algn="just"/>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セキュリティの促進を目的とした米国の非営利団体が公開している、ソフトウェアやクラウドサービスに対する</a:t>
                      </a:r>
                      <a:endPar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endParaRPr>
                    </a:p>
                    <a:p>
                      <a:pPr algn="just"/>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セキュリティ基準</a:t>
                      </a:r>
                      <a:endPar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50000"/>
                        </a:lnSpc>
                      </a:pP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8638895"/>
                  </a:ext>
                </a:extLst>
              </a:tr>
              <a:tr h="990785">
                <a:tc>
                  <a:txBody>
                    <a:bodyPr/>
                    <a:lstStyle/>
                    <a:p>
                      <a:pPr marL="0" marR="0" lvl="0" indent="0" algn="dist" defTabSz="685800" rtl="0" eaLnBrk="1" fontAlgn="auto" latinLnBrk="0" hangingPunct="1">
                        <a:lnSpc>
                          <a:spcPct val="100000"/>
                        </a:lnSpc>
                        <a:spcBef>
                          <a:spcPts val="0"/>
                        </a:spcBef>
                        <a:spcAft>
                          <a:spcPts val="0"/>
                        </a:spcAft>
                        <a:buClrTx/>
                        <a:buSzTx/>
                        <a:buFontTx/>
                        <a:buNone/>
                        <a:tabLst/>
                        <a:defRPr/>
                      </a:pPr>
                      <a:r>
                        <a:rPr kumimoji="1" lang="ja-JP" altLang="en-US" sz="900" dirty="0">
                          <a:solidFill>
                            <a:schemeClr val="bg1"/>
                          </a:solidFill>
                          <a:latin typeface="メイリオ" panose="020B0604030504040204" pitchFamily="50" charset="-128"/>
                          <a:ea typeface="メイリオ" panose="020B0604030504040204" pitchFamily="50" charset="-128"/>
                        </a:rPr>
                        <a:t>対　象</a:t>
                      </a:r>
                      <a:endParaRPr kumimoji="1" lang="en-US" altLang="ja-JP" sz="900" dirty="0">
                        <a:solidFill>
                          <a:schemeClr val="bg1"/>
                        </a:solidFill>
                        <a:latin typeface="メイリオ" panose="020B0604030504040204" pitchFamily="50" charset="-128"/>
                        <a:ea typeface="メイリオ" panose="020B0604030504040204" pitchFamily="50" charset="-128"/>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solidFill>
                      <a:srgbClr val="3C96D2"/>
                    </a:solidFill>
                  </a:tcPr>
                </a:tc>
                <a:tc>
                  <a:txBody>
                    <a:bodyPr/>
                    <a:lstStyle/>
                    <a:p>
                      <a:pPr algn="just">
                        <a:lnSpc>
                          <a:spcPct val="150000"/>
                        </a:lnSpc>
                      </a:pPr>
                      <a:r>
                        <a:rPr lang="ja-JP" altLang="en-US" sz="1000" b="1" dirty="0">
                          <a:solidFill>
                            <a:srgbClr val="C00000"/>
                          </a:solidFill>
                          <a:latin typeface="メイリオ"/>
                          <a:ea typeface="メイリオ"/>
                        </a:rPr>
                        <a:t>エムオーテックスの脆弱性診断を、初めてご利用いただくお客様</a:t>
                      </a:r>
                      <a:endParaRPr lang="en-US" altLang="ja-JP" sz="1000" b="1" dirty="0">
                        <a:solidFill>
                          <a:srgbClr val="C00000"/>
                        </a:solidFill>
                        <a:latin typeface="メイリオ" panose="020B0604030504040204" pitchFamily="50" charset="-128"/>
                        <a:ea typeface="メイリオ" panose="020B0604030504040204" pitchFamily="50" charset="-128"/>
                      </a:endParaRPr>
                    </a:p>
                    <a:p>
                      <a:pPr algn="just">
                        <a:lnSpc>
                          <a:spcPct val="150000"/>
                        </a:lnSpc>
                      </a:pPr>
                      <a:r>
                        <a:rPr lang="en-US" altLang="ja-JP" sz="900" b="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b="0" dirty="0">
                          <a:solidFill>
                            <a:schemeClr val="tx1">
                              <a:lumMod val="75000"/>
                              <a:lumOff val="25000"/>
                            </a:schemeClr>
                          </a:solidFill>
                          <a:latin typeface="メイリオ" panose="020B0604030504040204" pitchFamily="50" charset="-128"/>
                          <a:ea typeface="メイリオ" panose="020B0604030504040204" pitchFamily="50" charset="-128"/>
                        </a:rPr>
                        <a:t>診断対象サービスは下記となります。</a:t>
                      </a:r>
                      <a:endParaRPr lang="en-US" altLang="ja-JP" sz="900" b="0" dirty="0">
                        <a:solidFill>
                          <a:schemeClr val="tx1">
                            <a:lumMod val="75000"/>
                            <a:lumOff val="25000"/>
                          </a:schemeClr>
                        </a:solidFill>
                        <a:latin typeface="メイリオ" panose="020B0604030504040204" pitchFamily="50" charset="-128"/>
                        <a:ea typeface="メイリオ" panose="020B0604030504040204" pitchFamily="50" charset="-128"/>
                      </a:endParaRPr>
                    </a:p>
                    <a:p>
                      <a:pPr algn="just">
                        <a:lnSpc>
                          <a:spcPct val="150000"/>
                        </a:lnSpc>
                      </a:pPr>
                      <a:r>
                        <a:rPr lang="ja-JP" altLang="en" sz="900" b="1">
                          <a:solidFill>
                            <a:schemeClr val="tx1">
                              <a:lumMod val="75000"/>
                              <a:lumOff val="25000"/>
                            </a:schemeClr>
                          </a:solidFill>
                          <a:latin typeface="メイリオ"/>
                          <a:ea typeface="メイリオ"/>
                        </a:rPr>
                        <a:t>＜</a:t>
                      </a:r>
                      <a:r>
                        <a:rPr lang="en" altLang="ja-JP" sz="900" b="1" dirty="0">
                          <a:solidFill>
                            <a:schemeClr val="tx1">
                              <a:lumMod val="75000"/>
                              <a:lumOff val="25000"/>
                            </a:schemeClr>
                          </a:solidFill>
                          <a:latin typeface="メイリオ"/>
                          <a:ea typeface="メイリオ"/>
                        </a:rPr>
                        <a:t>IaaS</a:t>
                      </a:r>
                      <a:r>
                        <a:rPr lang="ja-JP" altLang="en" sz="900" b="1">
                          <a:solidFill>
                            <a:schemeClr val="tx1">
                              <a:lumMod val="75000"/>
                              <a:lumOff val="25000"/>
                            </a:schemeClr>
                          </a:solidFill>
                          <a:latin typeface="メイリオ"/>
                          <a:ea typeface="メイリオ"/>
                        </a:rPr>
                        <a:t>＞</a:t>
                      </a:r>
                      <a:r>
                        <a:rPr lang="ja-JP" altLang="en" sz="900">
                          <a:solidFill>
                            <a:schemeClr val="tx1">
                              <a:lumMod val="75000"/>
                              <a:lumOff val="25000"/>
                            </a:schemeClr>
                          </a:solidFill>
                          <a:latin typeface="メイリオ"/>
                          <a:ea typeface="メイリオ"/>
                        </a:rPr>
                        <a:t>・</a:t>
                      </a:r>
                      <a:r>
                        <a:rPr lang="en" altLang="ja-JP" sz="900" dirty="0">
                          <a:solidFill>
                            <a:schemeClr val="tx1">
                              <a:lumMod val="75000"/>
                              <a:lumOff val="25000"/>
                            </a:schemeClr>
                          </a:solidFill>
                          <a:latin typeface="メイリオ"/>
                          <a:ea typeface="メイリオ"/>
                        </a:rPr>
                        <a:t>AWS</a:t>
                      </a:r>
                      <a:r>
                        <a:rPr lang="ja-JP" altLang="en" sz="900">
                          <a:solidFill>
                            <a:schemeClr val="tx1">
                              <a:lumMod val="75000"/>
                              <a:lumOff val="25000"/>
                            </a:schemeClr>
                          </a:solidFill>
                          <a:latin typeface="メイリオ"/>
                          <a:ea typeface="メイリオ"/>
                        </a:rPr>
                        <a:t>　・</a:t>
                      </a:r>
                      <a:r>
                        <a:rPr lang="en" altLang="ja-JP" sz="900" dirty="0">
                          <a:solidFill>
                            <a:schemeClr val="tx1">
                              <a:lumMod val="75000"/>
                              <a:lumOff val="25000"/>
                            </a:schemeClr>
                          </a:solidFill>
                          <a:latin typeface="メイリオ"/>
                          <a:ea typeface="メイリオ"/>
                        </a:rPr>
                        <a:t>Microsoft Azure</a:t>
                      </a:r>
                      <a:r>
                        <a:rPr lang="ja-JP" altLang="en" sz="900">
                          <a:solidFill>
                            <a:schemeClr val="tx1">
                              <a:lumMod val="75000"/>
                              <a:lumOff val="25000"/>
                            </a:schemeClr>
                          </a:solidFill>
                          <a:latin typeface="メイリオ"/>
                          <a:ea typeface="メイリオ"/>
                        </a:rPr>
                        <a:t>　・</a:t>
                      </a:r>
                      <a:r>
                        <a:rPr lang="en" altLang="ja-JP" sz="900" dirty="0">
                          <a:solidFill>
                            <a:schemeClr val="tx1">
                              <a:lumMod val="75000"/>
                              <a:lumOff val="25000"/>
                            </a:schemeClr>
                          </a:solidFill>
                          <a:latin typeface="メイリオ"/>
                          <a:ea typeface="メイリオ"/>
                        </a:rPr>
                        <a:t>GCP</a:t>
                      </a:r>
                      <a:r>
                        <a:rPr lang="ja-JP" altLang="en" sz="900" dirty="0">
                          <a:solidFill>
                            <a:schemeClr val="tx1">
                              <a:lumMod val="75000"/>
                              <a:lumOff val="25000"/>
                            </a:schemeClr>
                          </a:solidFill>
                          <a:latin typeface="メイリオ"/>
                          <a:ea typeface="メイリオ"/>
                        </a:rPr>
                        <a:t>　</a:t>
                      </a:r>
                      <a:endParaRPr kumimoji="1" lang="ja-JP" altLang="en-US" sz="900" dirty="0">
                        <a:solidFill>
                          <a:schemeClr val="tx1">
                            <a:lumMod val="75000"/>
                            <a:lumOff val="25000"/>
                          </a:schemeClr>
                        </a:solidFill>
                        <a:latin typeface="メイリオ"/>
                        <a:ea typeface="メイリオ"/>
                      </a:endParaRPr>
                    </a:p>
                    <a:p>
                      <a:pPr algn="just">
                        <a:lnSpc>
                          <a:spcPct val="150000"/>
                        </a:lnSpc>
                      </a:pPr>
                      <a:r>
                        <a:rPr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rPr>
                        <a:t>＜</a:t>
                      </a:r>
                      <a:r>
                        <a:rPr lang="en" altLang="ja-JP" sz="900" b="1" dirty="0">
                          <a:solidFill>
                            <a:schemeClr val="tx1">
                              <a:lumMod val="75000"/>
                              <a:lumOff val="25000"/>
                            </a:schemeClr>
                          </a:solidFill>
                          <a:latin typeface="メイリオ" panose="020B0604030504040204" pitchFamily="50" charset="-128"/>
                          <a:ea typeface="メイリオ" panose="020B0604030504040204" pitchFamily="50" charset="-128"/>
                        </a:rPr>
                        <a:t>SaaS</a:t>
                      </a:r>
                      <a:r>
                        <a:rPr lang="ja-JP" altLang="en" sz="900" b="1"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en" altLang="ja-JP" sz="900" dirty="0">
                          <a:solidFill>
                            <a:schemeClr val="tx1">
                              <a:lumMod val="75000"/>
                              <a:lumOff val="25000"/>
                            </a:schemeClr>
                          </a:solidFill>
                          <a:latin typeface="メイリオ" panose="020B0604030504040204" pitchFamily="50" charset="-128"/>
                          <a:ea typeface="メイリオ" panose="020B0604030504040204" pitchFamily="50" charset="-128"/>
                        </a:rPr>
                        <a:t>Microsoft 365</a:t>
                      </a:r>
                      <a:r>
                        <a:rPr lang="ja-JP" altLang="en" sz="900" dirty="0">
                          <a:solidFill>
                            <a:schemeClr val="tx1">
                              <a:lumMod val="75000"/>
                              <a:lumOff val="25000"/>
                            </a:schemeClr>
                          </a:solidFill>
                          <a:latin typeface="メイリオ" panose="020B0604030504040204" pitchFamily="50" charset="-128"/>
                          <a:ea typeface="メイリオ" panose="020B0604030504040204" pitchFamily="50" charset="-128"/>
                        </a:rPr>
                        <a:t>　・</a:t>
                      </a:r>
                      <a:r>
                        <a:rPr lang="en" altLang="ja-JP" sz="900" dirty="0">
                          <a:solidFill>
                            <a:schemeClr val="tx1">
                              <a:lumMod val="75000"/>
                              <a:lumOff val="25000"/>
                            </a:schemeClr>
                          </a:solidFill>
                          <a:latin typeface="メイリオ" panose="020B0604030504040204" pitchFamily="50" charset="-128"/>
                          <a:ea typeface="メイリオ" panose="020B0604030504040204" pitchFamily="50" charset="-128"/>
                        </a:rPr>
                        <a:t>Box</a:t>
                      </a:r>
                      <a:r>
                        <a:rPr lang="ja-JP" altLang="en" sz="900" dirty="0">
                          <a:solidFill>
                            <a:schemeClr val="tx1">
                              <a:lumMod val="75000"/>
                              <a:lumOff val="25000"/>
                            </a:schemeClr>
                          </a:solidFill>
                          <a:latin typeface="メイリオ" panose="020B0604030504040204" pitchFamily="50" charset="-128"/>
                          <a:ea typeface="メイリオ" panose="020B0604030504040204" pitchFamily="50" charset="-128"/>
                        </a:rPr>
                        <a:t>　・</a:t>
                      </a:r>
                      <a:r>
                        <a:rPr lang="en" altLang="ja-JP" sz="900" dirty="0">
                          <a:solidFill>
                            <a:schemeClr val="tx1">
                              <a:lumMod val="75000"/>
                              <a:lumOff val="25000"/>
                            </a:schemeClr>
                          </a:solidFill>
                          <a:latin typeface="メイリオ" panose="020B0604030504040204" pitchFamily="50" charset="-128"/>
                          <a:ea typeface="メイリオ" panose="020B0604030504040204" pitchFamily="50" charset="-128"/>
                        </a:rPr>
                        <a:t>Zoom</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en" altLang="ja-JP" sz="900" dirty="0">
                          <a:solidFill>
                            <a:schemeClr val="tx1">
                              <a:lumMod val="75000"/>
                              <a:lumOff val="25000"/>
                            </a:schemeClr>
                          </a:solidFill>
                          <a:latin typeface="メイリオ" panose="020B0604030504040204" pitchFamily="50" charset="-128"/>
                          <a:ea typeface="メイリオ" panose="020B0604030504040204" pitchFamily="50" charset="-128"/>
                        </a:rPr>
                        <a:t>Google Workspace</a:t>
                      </a:r>
                      <a:r>
                        <a:rPr lang="ja-JP" altLang="en" sz="900" dirty="0">
                          <a:solidFill>
                            <a:schemeClr val="tx1">
                              <a:lumMod val="75000"/>
                              <a:lumOff val="25000"/>
                            </a:schemeClr>
                          </a:solidFill>
                          <a:latin typeface="メイリオ" panose="020B0604030504040204" pitchFamily="50" charset="-128"/>
                          <a:ea typeface="メイリオ" panose="020B0604030504040204" pitchFamily="50" charset="-128"/>
                        </a:rPr>
                        <a:t>　　・</a:t>
                      </a:r>
                      <a:r>
                        <a:rPr lang="en" altLang="ja-JP" sz="900" dirty="0">
                          <a:solidFill>
                            <a:schemeClr val="tx1">
                              <a:lumMod val="75000"/>
                              <a:lumOff val="25000"/>
                            </a:schemeClr>
                          </a:solidFill>
                          <a:latin typeface="メイリオ" panose="020B0604030504040204" pitchFamily="50" charset="-128"/>
                          <a:ea typeface="メイリオ" panose="020B0604030504040204" pitchFamily="50" charset="-128"/>
                        </a:rPr>
                        <a:t>Salesforce</a:t>
                      </a:r>
                      <a:r>
                        <a:rPr lang="ja-JP" altLang="en" sz="900" dirty="0">
                          <a:solidFill>
                            <a:schemeClr val="tx1">
                              <a:lumMod val="75000"/>
                              <a:lumOff val="25000"/>
                            </a:schemeClr>
                          </a:solidFill>
                          <a:latin typeface="メイリオ" panose="020B0604030504040204" pitchFamily="50" charset="-128"/>
                          <a:ea typeface="メイリオ" panose="020B0604030504040204" pitchFamily="50" charset="-128"/>
                        </a:rPr>
                        <a:t>　・</a:t>
                      </a:r>
                      <a:r>
                        <a:rPr lang="en" altLang="ja-JP" sz="900" dirty="0">
                          <a:solidFill>
                            <a:schemeClr val="tx1">
                              <a:lumMod val="75000"/>
                              <a:lumOff val="25000"/>
                            </a:schemeClr>
                          </a:solidFill>
                          <a:latin typeface="メイリオ" panose="020B0604030504040204" pitchFamily="50" charset="-128"/>
                          <a:ea typeface="メイリオ" panose="020B0604030504040204" pitchFamily="50" charset="-128"/>
                        </a:rPr>
                        <a:t>Slack</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71906925"/>
                  </a:ext>
                </a:extLst>
              </a:tr>
              <a:tr h="361657">
                <a:tc>
                  <a:txBody>
                    <a:bodyPr/>
                    <a:lstStyle/>
                    <a:p>
                      <a:pPr algn="dist"/>
                      <a:r>
                        <a:rPr kumimoji="1" lang="ja-JP" altLang="en-US" sz="900" dirty="0">
                          <a:solidFill>
                            <a:schemeClr val="bg1"/>
                          </a:solidFill>
                          <a:latin typeface="メイリオ" panose="020B0604030504040204" pitchFamily="50" charset="-128"/>
                          <a:ea typeface="メイリオ" panose="020B0604030504040204" pitchFamily="50" charset="-128"/>
                        </a:rPr>
                        <a:t>期間</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solidFill>
                      <a:srgbClr val="3C96D2"/>
                    </a:solidFill>
                  </a:tcPr>
                </a:tc>
                <a:tc>
                  <a:txBody>
                    <a:bodyPr/>
                    <a:lstStyle/>
                    <a:p>
                      <a:pPr lvl="0" algn="just">
                        <a:lnSpc>
                          <a:spcPct val="150000"/>
                        </a:lnSpc>
                        <a:buNone/>
                      </a:pPr>
                      <a:r>
                        <a:rPr lang="ja-JP" sz="900" b="0" i="0" u="none" strike="noStrike" noProof="0">
                          <a:latin typeface="Meiryo"/>
                          <a:ea typeface="Meiryo"/>
                        </a:rPr>
                        <a:t>2023年1月23日～６月</a:t>
                      </a:r>
                      <a:r>
                        <a:rPr lang="en-US" altLang="ja-JP" sz="900" b="0" i="0" u="none" strike="noStrike" noProof="0" dirty="0">
                          <a:latin typeface="Meiryo"/>
                          <a:ea typeface="Meiryo"/>
                        </a:rPr>
                        <a:t>2</a:t>
                      </a:r>
                      <a:r>
                        <a:rPr lang="ja-JP" sz="900" b="0" i="0" u="none" strike="noStrike" noProof="0">
                          <a:latin typeface="Meiryo"/>
                          <a:ea typeface="Meiryo"/>
                        </a:rPr>
                        <a:t>3日</a:t>
                      </a:r>
                      <a:r>
                        <a:rPr lang="ja-JP" sz="900" b="0" i="0" u="none" strike="noStrike" noProof="0">
                          <a:solidFill>
                            <a:schemeClr val="tx1">
                              <a:lumMod val="75000"/>
                              <a:lumOff val="25000"/>
                            </a:schemeClr>
                          </a:solidFill>
                          <a:latin typeface="Meiryo"/>
                          <a:ea typeface="Meiryo"/>
                        </a:rPr>
                        <a:t>のご発注</a:t>
                      </a:r>
                      <a:r>
                        <a:rPr lang="ja-JP" sz="900" b="0" i="0" u="none" strike="noStrike" noProof="0">
                          <a:latin typeface="Meiryo"/>
                          <a:ea typeface="Meiryo"/>
                        </a:rPr>
                        <a:t>、2023年</a:t>
                      </a:r>
                      <a:r>
                        <a:rPr lang="en-US" altLang="ja-JP" sz="900" b="0" i="0" u="none" strike="noStrike" noProof="0" dirty="0">
                          <a:latin typeface="Meiryo"/>
                          <a:ea typeface="Meiryo"/>
                        </a:rPr>
                        <a:t>6</a:t>
                      </a:r>
                      <a:r>
                        <a:rPr lang="ja-JP" sz="900" b="0" i="0" u="none" strike="noStrike" noProof="0">
                          <a:latin typeface="Meiryo"/>
                          <a:ea typeface="Meiryo"/>
                        </a:rPr>
                        <a:t>月28日までの出荷分が対象となります。</a:t>
                      </a:r>
                      <a:endParaRPr lang="ja-JP"/>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77163050"/>
                  </a:ext>
                </a:extLst>
              </a:tr>
              <a:tr h="361657">
                <a:tc>
                  <a:txBody>
                    <a:bodyPr/>
                    <a:lstStyle/>
                    <a:p>
                      <a:pPr algn="dist"/>
                      <a:r>
                        <a:rPr kumimoji="1" lang="ja-JP" altLang="en-US" sz="900" dirty="0">
                          <a:solidFill>
                            <a:schemeClr val="bg1"/>
                          </a:solidFill>
                          <a:latin typeface="メイリオ" panose="020B0604030504040204" pitchFamily="50" charset="-128"/>
                          <a:ea typeface="メイリオ" panose="020B0604030504040204" pitchFamily="50" charset="-128"/>
                        </a:rPr>
                        <a:t>価格</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solidFill>
                      <a:srgbClr val="3C96D2"/>
                    </a:solidFill>
                  </a:tcPr>
                </a:tc>
                <a:tc>
                  <a:txBody>
                    <a:bodyPr/>
                    <a:lstStyle/>
                    <a:p>
                      <a:pPr algn="just">
                        <a:lnSpc>
                          <a:spcPct val="150000"/>
                        </a:lnSpc>
                      </a:pPr>
                      <a:r>
                        <a:rPr lang="ja-JP" altLang="en-US" sz="900" dirty="0">
                          <a:solidFill>
                            <a:schemeClr val="tx1">
                              <a:lumMod val="75000"/>
                              <a:lumOff val="25000"/>
                            </a:schemeClr>
                          </a:solidFill>
                          <a:latin typeface="メイリオ"/>
                          <a:ea typeface="メイリオ"/>
                        </a:rPr>
                        <a:t>￥</a:t>
                      </a:r>
                      <a:r>
                        <a:rPr lang="en-US" altLang="ja-JP" sz="900" dirty="0">
                          <a:solidFill>
                            <a:schemeClr val="tx1">
                              <a:lumMod val="75000"/>
                              <a:lumOff val="25000"/>
                            </a:schemeClr>
                          </a:solidFill>
                          <a:latin typeface="メイリオ"/>
                          <a:ea typeface="メイリオ"/>
                        </a:rPr>
                        <a:t>1,850,000</a:t>
                      </a:r>
                      <a:r>
                        <a:rPr lang="ja-JP" altLang="en-US" sz="900" dirty="0">
                          <a:solidFill>
                            <a:schemeClr val="tx1">
                              <a:lumMod val="75000"/>
                              <a:lumOff val="25000"/>
                            </a:schemeClr>
                          </a:solidFill>
                          <a:latin typeface="メイリオ"/>
                          <a:ea typeface="メイリオ"/>
                        </a:rPr>
                        <a:t>（税抜）　</a:t>
                      </a:r>
                      <a:r>
                        <a:rPr lang="ja-JP" altLang="en-US" sz="1200" dirty="0">
                          <a:solidFill>
                            <a:schemeClr val="tx1">
                              <a:lumMod val="75000"/>
                              <a:lumOff val="25000"/>
                            </a:schemeClr>
                          </a:solidFill>
                          <a:latin typeface="メイリオ"/>
                          <a:ea typeface="メイリオ"/>
                        </a:rPr>
                        <a:t>→</a:t>
                      </a:r>
                      <a:r>
                        <a:rPr lang="ja-JP" altLang="en-US" sz="900" dirty="0">
                          <a:solidFill>
                            <a:schemeClr val="tx1">
                              <a:lumMod val="75000"/>
                              <a:lumOff val="25000"/>
                            </a:schemeClr>
                          </a:solidFill>
                          <a:latin typeface="メイリオ"/>
                          <a:ea typeface="メイリオ"/>
                        </a:rPr>
                        <a:t>　</a:t>
                      </a:r>
                      <a:r>
                        <a:rPr lang="ja-JP" altLang="en-US" sz="1400" b="1" dirty="0">
                          <a:solidFill>
                            <a:srgbClr val="C00000"/>
                          </a:solidFill>
                          <a:latin typeface="メイリオ"/>
                          <a:ea typeface="メイリオ"/>
                        </a:rPr>
                        <a:t>￥</a:t>
                      </a:r>
                      <a:r>
                        <a:rPr lang="en-US" altLang="ja-JP" sz="1400" b="1" dirty="0">
                          <a:solidFill>
                            <a:srgbClr val="C00000"/>
                          </a:solidFill>
                          <a:latin typeface="メイリオ"/>
                          <a:ea typeface="メイリオ"/>
                        </a:rPr>
                        <a:t>900,000（税抜）</a:t>
                      </a:r>
                      <a:endParaRPr lang="en" altLang="ja-JP" sz="900" b="1" dirty="0">
                        <a:solidFill>
                          <a:srgbClr val="C00000"/>
                        </a:solidFill>
                        <a:latin typeface="メイリオ" panose="020B0604030504040204" pitchFamily="50" charset="-128"/>
                        <a:ea typeface="メイリオ" panose="020B0604030504040204" pitchFamily="50" charset="-128"/>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6085498"/>
                  </a:ext>
                </a:extLst>
              </a:tr>
              <a:tr h="361657">
                <a:tc>
                  <a:txBody>
                    <a:bodyPr/>
                    <a:lstStyle/>
                    <a:p>
                      <a:pPr algn="dist"/>
                      <a:r>
                        <a:rPr kumimoji="1" lang="ja-JP" altLang="en-US" sz="900" dirty="0">
                          <a:solidFill>
                            <a:schemeClr val="bg1"/>
                          </a:solidFill>
                          <a:latin typeface="メイリオ" panose="020B0604030504040204" pitchFamily="50" charset="-128"/>
                          <a:ea typeface="メイリオ" panose="020B0604030504040204" pitchFamily="50" charset="-128"/>
                        </a:rPr>
                        <a:t>お問い合わせ</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solidFill>
                      <a:srgbClr val="3C96D2"/>
                    </a:solidFill>
                  </a:tcPr>
                </a:tc>
                <a:tc>
                  <a:txBody>
                    <a:bodyPr/>
                    <a:lstStyle/>
                    <a:p>
                      <a:pPr algn="just">
                        <a:lnSpc>
                          <a:spcPct val="150000"/>
                        </a:lnSpc>
                      </a:pP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下記へ、メールにてお問い合わせください。　</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pPr algn="just">
                        <a:lnSpc>
                          <a:spcPct val="150000"/>
                        </a:lnSpc>
                      </a:pPr>
                      <a:r>
                        <a:rPr lang="ja-JP" altLang="en-US" sz="900" dirty="0">
                          <a:effectLst/>
                          <a:latin typeface="メイリオ" panose="020B0604030504040204" pitchFamily="50" charset="-128"/>
                          <a:ea typeface="メイリオ" panose="020B0604030504040204" pitchFamily="50" charset="-128"/>
                        </a:rPr>
                        <a:t>エムオーテックス株式会社　プロフェッショナルサービス営業部</a:t>
                      </a:r>
                      <a:endParaRPr kumimoji="1" lang="en-US" altLang="ja-JP" sz="900" b="0" i="0" kern="1200" dirty="0">
                        <a:solidFill>
                          <a:schemeClr val="dk1"/>
                        </a:solidFill>
                        <a:effectLst/>
                        <a:latin typeface="メイリオ" panose="020B0604030504040204" pitchFamily="50" charset="-128"/>
                        <a:ea typeface="メイリオ" panose="020B0604030504040204" pitchFamily="50" charset="-128"/>
                        <a:cs typeface="+mn-cs"/>
                      </a:endParaRPr>
                    </a:p>
                    <a:p>
                      <a:pPr algn="just">
                        <a:lnSpc>
                          <a:spcPct val="150000"/>
                        </a:lnSpc>
                      </a:pPr>
                      <a:r>
                        <a:rPr kumimoji="1" lang="en-US" altLang="ja-JP" sz="900" b="0" i="0" kern="1200" dirty="0">
                          <a:solidFill>
                            <a:schemeClr val="dk1"/>
                          </a:solidFill>
                          <a:effectLst/>
                          <a:latin typeface="メイリオ" panose="020B0604030504040204" pitchFamily="50" charset="-128"/>
                          <a:ea typeface="メイリオ" panose="020B0604030504040204" pitchFamily="50" charset="-128"/>
                          <a:cs typeface="+mn-cs"/>
                          <a:hlinkClick r:id="rId4"/>
                        </a:rPr>
                        <a:t>security-sales@motex.co.jp</a:t>
                      </a:r>
                      <a:endParaRPr lang="en" altLang="ja-JP" sz="900" b="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7239995"/>
                  </a:ext>
                </a:extLst>
              </a:tr>
            </a:tbl>
          </a:graphicData>
        </a:graphic>
      </p:graphicFrame>
      <p:sp>
        <p:nvSpPr>
          <p:cNvPr id="91" name="正方形/長方形 90">
            <a:extLst>
              <a:ext uri="{FF2B5EF4-FFF2-40B4-BE49-F238E27FC236}">
                <a16:creationId xmlns:a16="http://schemas.microsoft.com/office/drawing/2014/main" id="{D3D34B2B-1590-82EC-D773-0C305E08C948}"/>
              </a:ext>
            </a:extLst>
          </p:cNvPr>
          <p:cNvSpPr/>
          <p:nvPr/>
        </p:nvSpPr>
        <p:spPr>
          <a:xfrm>
            <a:off x="-16241" y="-1"/>
            <a:ext cx="6874241" cy="421577"/>
          </a:xfrm>
          <a:prstGeom prst="rect">
            <a:avLst/>
          </a:prstGeom>
          <a:solidFill>
            <a:srgbClr val="3C96D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1400" b="1">
                <a:solidFill>
                  <a:schemeClr val="bg1"/>
                </a:solidFill>
                <a:latin typeface="メイリオ"/>
                <a:ea typeface="メイリオ"/>
                <a:cs typeface="メイリオ" panose="020B0604030504040204" pitchFamily="50" charset="-128"/>
              </a:rPr>
              <a:t>　≪キャンペーンについて≫　</a:t>
            </a:r>
          </a:p>
        </p:txBody>
      </p:sp>
      <p:sp>
        <p:nvSpPr>
          <p:cNvPr id="95" name="Rectangle 26">
            <a:extLst>
              <a:ext uri="{FF2B5EF4-FFF2-40B4-BE49-F238E27FC236}">
                <a16:creationId xmlns:a16="http://schemas.microsoft.com/office/drawing/2014/main" id="{9F6541AF-A994-E5F3-B469-D22608F0E603}"/>
              </a:ext>
            </a:extLst>
          </p:cNvPr>
          <p:cNvSpPr/>
          <p:nvPr/>
        </p:nvSpPr>
        <p:spPr>
          <a:xfrm>
            <a:off x="141723" y="6837223"/>
            <a:ext cx="1204508" cy="593576"/>
          </a:xfrm>
          <a:prstGeom prst="rect">
            <a:avLst/>
          </a:prstGeom>
          <a:noFill/>
          <a:ln w="19050">
            <a:solidFill>
              <a:srgbClr val="337D9C"/>
            </a:solidFill>
          </a:ln>
        </p:spPr>
        <p:txBody>
          <a:bodyPr wrap="none" lIns="0" tIns="0" rIns="0" bIns="0" anchor="ctr" anchorCtr="0">
            <a:noAutofit/>
          </a:bodyPr>
          <a:lstStyle/>
          <a:p>
            <a:pPr algn="ctr">
              <a:lnSpc>
                <a:spcPct val="120000"/>
              </a:lnSpc>
            </a:pPr>
            <a:r>
              <a:rPr lang="ja-JP" altLang="en-US" sz="900" b="1" dirty="0">
                <a:solidFill>
                  <a:schemeClr val="tx1">
                    <a:lumMod val="75000"/>
                    <a:lumOff val="25000"/>
                  </a:schemeClr>
                </a:solidFill>
                <a:latin typeface="メイリオ"/>
                <a:ea typeface="メイリオ"/>
                <a:cs typeface="メイリオ" panose="020B0604030504040204" pitchFamily="50" charset="-128"/>
              </a:rPr>
              <a:t>アカウント作成</a:t>
            </a:r>
            <a:endParaRPr lang="en-US" altLang="ja-JP" sz="900" b="1" dirty="0">
              <a:solidFill>
                <a:schemeClr val="tx1">
                  <a:lumMod val="75000"/>
                  <a:lumOff val="25000"/>
                </a:schemeClr>
              </a:solidFill>
              <a:latin typeface="メイリオ"/>
              <a:ea typeface="メイリオ"/>
              <a:cs typeface="メイリオ" panose="020B0604030504040204" pitchFamily="50" charset="-128"/>
            </a:endParaRPr>
          </a:p>
          <a:p>
            <a:pPr algn="ctr">
              <a:lnSpc>
                <a:spcPct val="120000"/>
              </a:lnSpc>
            </a:pPr>
            <a:r>
              <a:rPr lang="en-US" altLang="ja-JP" sz="900" b="1" dirty="0">
                <a:solidFill>
                  <a:schemeClr val="tx1">
                    <a:lumMod val="75000"/>
                    <a:lumOff val="25000"/>
                  </a:schemeClr>
                </a:solidFill>
                <a:latin typeface="メイリオ"/>
                <a:ea typeface="メイリオ"/>
                <a:cs typeface="メイリオ" panose="020B0604030504040204" pitchFamily="50" charset="-128"/>
              </a:rPr>
              <a:t>【</a:t>
            </a:r>
            <a:r>
              <a:rPr lang="ja-JP" altLang="en-US" sz="900" b="1" dirty="0">
                <a:solidFill>
                  <a:schemeClr val="tx1">
                    <a:lumMod val="75000"/>
                    <a:lumOff val="25000"/>
                  </a:schemeClr>
                </a:solidFill>
                <a:latin typeface="メイリオ"/>
                <a:ea typeface="メイリオ"/>
                <a:cs typeface="メイリオ" panose="020B0604030504040204" pitchFamily="50" charset="-128"/>
              </a:rPr>
              <a:t>お客様</a:t>
            </a:r>
            <a:r>
              <a:rPr lang="en-US" altLang="ja-JP" sz="900" b="1" dirty="0">
                <a:solidFill>
                  <a:schemeClr val="tx1">
                    <a:lumMod val="75000"/>
                    <a:lumOff val="25000"/>
                  </a:schemeClr>
                </a:solidFill>
                <a:latin typeface="メイリオ"/>
                <a:ea typeface="メイリオ"/>
                <a:cs typeface="メイリオ" panose="020B0604030504040204" pitchFamily="50" charset="-128"/>
              </a:rPr>
              <a:t>】</a:t>
            </a:r>
          </a:p>
        </p:txBody>
      </p:sp>
      <p:sp>
        <p:nvSpPr>
          <p:cNvPr id="96" name="テキスト ボックス 95">
            <a:extLst>
              <a:ext uri="{FF2B5EF4-FFF2-40B4-BE49-F238E27FC236}">
                <a16:creationId xmlns:a16="http://schemas.microsoft.com/office/drawing/2014/main" id="{957F8A49-1607-96FA-C14D-761104B0832A}"/>
              </a:ext>
            </a:extLst>
          </p:cNvPr>
          <p:cNvSpPr txBox="1"/>
          <p:nvPr/>
        </p:nvSpPr>
        <p:spPr>
          <a:xfrm>
            <a:off x="131666" y="7409386"/>
            <a:ext cx="1326167" cy="630942"/>
          </a:xfrm>
          <a:prstGeom prst="rect">
            <a:avLst/>
          </a:prstGeom>
          <a:noFill/>
        </p:spPr>
        <p:txBody>
          <a:bodyPr wrap="square" lIns="91440" tIns="45720" rIns="91440" bIns="45720" rtlCol="0" anchor="t">
            <a:spAutoFit/>
          </a:bodyPr>
          <a:lstStyle/>
          <a:p>
            <a:pPr defTabSz="457200" fontAlgn="auto">
              <a:lnSpc>
                <a:spcPct val="150000"/>
              </a:lnSpc>
              <a:spcBef>
                <a:spcPts val="0"/>
              </a:spcBef>
              <a:spcAft>
                <a:spcPts val="0"/>
              </a:spcAft>
            </a:pP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対象クラウドサービスの</a:t>
            </a:r>
            <a:endPar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457200" fontAlgn="auto">
              <a:lnSpc>
                <a:spcPct val="150000"/>
              </a:lnSpc>
              <a:spcBef>
                <a:spcPts val="0"/>
              </a:spcBef>
              <a:spcAft>
                <a:spcPts val="0"/>
              </a:spcAft>
            </a:pP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診断用アカウントの作成をお願いします。</a:t>
            </a:r>
            <a:endPar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7" name="Rectangle 26">
            <a:extLst>
              <a:ext uri="{FF2B5EF4-FFF2-40B4-BE49-F238E27FC236}">
                <a16:creationId xmlns:a16="http://schemas.microsoft.com/office/drawing/2014/main" id="{DD0CFAB4-6A0F-6DC0-8C6E-D5EC2D2AEA36}"/>
              </a:ext>
            </a:extLst>
          </p:cNvPr>
          <p:cNvSpPr/>
          <p:nvPr/>
        </p:nvSpPr>
        <p:spPr>
          <a:xfrm>
            <a:off x="1464571" y="6824203"/>
            <a:ext cx="1204508" cy="593595"/>
          </a:xfrm>
          <a:prstGeom prst="rect">
            <a:avLst/>
          </a:prstGeom>
          <a:noFill/>
          <a:ln w="19050">
            <a:solidFill>
              <a:srgbClr val="337D9C"/>
            </a:solidFill>
          </a:ln>
        </p:spPr>
        <p:txBody>
          <a:bodyPr wrap="none" lIns="0" tIns="0" rIns="0" bIns="0" anchor="ctr" anchorCtr="0">
            <a:noAutofit/>
          </a:bodyPr>
          <a:lstStyle/>
          <a:p>
            <a:pPr algn="ctr">
              <a:lnSpc>
                <a:spcPct val="120000"/>
              </a:lnSpc>
            </a:pPr>
            <a:r>
              <a:rPr lang="ja-JP" altLang="en-US" sz="900" b="1" dirty="0">
                <a:solidFill>
                  <a:schemeClr val="tx1">
                    <a:lumMod val="75000"/>
                    <a:lumOff val="25000"/>
                  </a:schemeClr>
                </a:solidFill>
                <a:latin typeface="メイリオ"/>
                <a:ea typeface="メイリオ"/>
                <a:cs typeface="メイリオ" panose="020B0604030504040204" pitchFamily="50" charset="-128"/>
              </a:rPr>
              <a:t>問診票の記入</a:t>
            </a:r>
            <a:endParaRPr lang="en-US" altLang="ja-JP" sz="900" b="1" dirty="0">
              <a:solidFill>
                <a:schemeClr val="tx1">
                  <a:lumMod val="75000"/>
                  <a:lumOff val="25000"/>
                </a:schemeClr>
              </a:solidFill>
              <a:latin typeface="メイリオ"/>
              <a:ea typeface="メイリオ"/>
              <a:cs typeface="メイリオ" panose="020B0604030504040204" pitchFamily="50" charset="-128"/>
            </a:endParaRPr>
          </a:p>
          <a:p>
            <a:pPr algn="ctr">
              <a:lnSpc>
                <a:spcPct val="120000"/>
              </a:lnSpc>
            </a:pPr>
            <a:r>
              <a:rPr lang="en-US" altLang="ja-JP" sz="900" b="1" dirty="0">
                <a:solidFill>
                  <a:schemeClr val="tx1">
                    <a:lumMod val="75000"/>
                    <a:lumOff val="25000"/>
                  </a:schemeClr>
                </a:solidFill>
                <a:latin typeface="メイリオ"/>
                <a:ea typeface="メイリオ"/>
                <a:cs typeface="メイリオ" panose="020B0604030504040204" pitchFamily="50" charset="-128"/>
              </a:rPr>
              <a:t>【</a:t>
            </a:r>
            <a:r>
              <a:rPr lang="ja-JP" altLang="en-US" sz="900" b="1" dirty="0">
                <a:solidFill>
                  <a:schemeClr val="tx1">
                    <a:lumMod val="75000"/>
                    <a:lumOff val="25000"/>
                  </a:schemeClr>
                </a:solidFill>
                <a:latin typeface="メイリオ"/>
                <a:ea typeface="メイリオ"/>
                <a:cs typeface="メイリオ" panose="020B0604030504040204" pitchFamily="50" charset="-128"/>
              </a:rPr>
              <a:t>お客様</a:t>
            </a:r>
            <a:r>
              <a:rPr lang="en-US" altLang="ja-JP" sz="900" b="1" dirty="0">
                <a:solidFill>
                  <a:schemeClr val="tx1">
                    <a:lumMod val="75000"/>
                    <a:lumOff val="25000"/>
                  </a:schemeClr>
                </a:solidFill>
                <a:latin typeface="メイリオ"/>
                <a:ea typeface="メイリオ"/>
                <a:cs typeface="メイリオ" panose="020B0604030504040204" pitchFamily="50" charset="-128"/>
              </a:rPr>
              <a:t>】</a:t>
            </a:r>
          </a:p>
        </p:txBody>
      </p:sp>
      <p:sp>
        <p:nvSpPr>
          <p:cNvPr id="99" name="テキスト ボックス 98">
            <a:extLst>
              <a:ext uri="{FF2B5EF4-FFF2-40B4-BE49-F238E27FC236}">
                <a16:creationId xmlns:a16="http://schemas.microsoft.com/office/drawing/2014/main" id="{F3A11A83-A10D-45A5-5DE2-7867C9C4DA29}"/>
              </a:ext>
            </a:extLst>
          </p:cNvPr>
          <p:cNvSpPr txBox="1"/>
          <p:nvPr/>
        </p:nvSpPr>
        <p:spPr>
          <a:xfrm>
            <a:off x="1414733" y="7405102"/>
            <a:ext cx="1308653" cy="630942"/>
          </a:xfrm>
          <a:prstGeom prst="rect">
            <a:avLst/>
          </a:prstGeom>
          <a:noFill/>
        </p:spPr>
        <p:txBody>
          <a:bodyPr wrap="square" lIns="91440" tIns="45720" rIns="91440" bIns="45720" rtlCol="0" anchor="t">
            <a:spAutoFit/>
          </a:bodyPr>
          <a:lstStyle/>
          <a:p>
            <a:pPr>
              <a:lnSpc>
                <a:spcPct val="150000"/>
              </a:lnSpc>
              <a:defRPr/>
            </a:pP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問診票をご記入ください。診断前にログイン確認を実施します。</a:t>
            </a:r>
          </a:p>
        </p:txBody>
      </p:sp>
      <p:sp>
        <p:nvSpPr>
          <p:cNvPr id="100" name="Rectangle 26">
            <a:extLst>
              <a:ext uri="{FF2B5EF4-FFF2-40B4-BE49-F238E27FC236}">
                <a16:creationId xmlns:a16="http://schemas.microsoft.com/office/drawing/2014/main" id="{B10CD9C4-7231-D46D-B300-F8491F89AF14}"/>
              </a:ext>
            </a:extLst>
          </p:cNvPr>
          <p:cNvSpPr/>
          <p:nvPr/>
        </p:nvSpPr>
        <p:spPr>
          <a:xfrm>
            <a:off x="2800239" y="6819363"/>
            <a:ext cx="1212295" cy="598785"/>
          </a:xfrm>
          <a:prstGeom prst="rect">
            <a:avLst/>
          </a:prstGeom>
          <a:noFill/>
          <a:ln w="19050">
            <a:solidFill>
              <a:srgbClr val="337D9C"/>
            </a:solidFill>
          </a:ln>
        </p:spPr>
        <p:txBody>
          <a:bodyPr wrap="none" lIns="0" tIns="0" rIns="0" bIns="0" anchor="ctr" anchorCtr="0">
            <a:noAutofit/>
          </a:bodyPr>
          <a:lstStyle/>
          <a:p>
            <a:pPr algn="ctr">
              <a:lnSpc>
                <a:spcPct val="120000"/>
              </a:lnSpc>
            </a:pPr>
            <a:r>
              <a:rPr lang="ja-JP" altLang="en-US" sz="900" b="1" dirty="0">
                <a:solidFill>
                  <a:schemeClr val="tx1">
                    <a:lumMod val="75000"/>
                    <a:lumOff val="25000"/>
                  </a:schemeClr>
                </a:solidFill>
                <a:latin typeface="メイリオ"/>
                <a:ea typeface="メイリオ"/>
                <a:cs typeface="メイリオ" panose="020B0604030504040204" pitchFamily="50" charset="-128"/>
              </a:rPr>
              <a:t>診断の実施</a:t>
            </a:r>
            <a:endParaRPr lang="en-US" altLang="ja-JP" sz="900" b="1" dirty="0">
              <a:solidFill>
                <a:schemeClr val="tx1">
                  <a:lumMod val="75000"/>
                  <a:lumOff val="25000"/>
                </a:schemeClr>
              </a:solidFill>
              <a:latin typeface="メイリオ"/>
              <a:ea typeface="メイリオ"/>
              <a:cs typeface="メイリオ" panose="020B0604030504040204" pitchFamily="50" charset="-128"/>
            </a:endParaRPr>
          </a:p>
          <a:p>
            <a:pPr algn="ctr">
              <a:lnSpc>
                <a:spcPct val="120000"/>
              </a:lnSpc>
            </a:pPr>
            <a:r>
              <a:rPr lang="en-US" altLang="ja-JP" sz="900" b="1" dirty="0">
                <a:solidFill>
                  <a:schemeClr val="tx1">
                    <a:lumMod val="75000"/>
                    <a:lumOff val="25000"/>
                  </a:schemeClr>
                </a:solidFill>
                <a:latin typeface="メイリオ"/>
                <a:ea typeface="メイリオ"/>
                <a:cs typeface="メイリオ" panose="020B0604030504040204" pitchFamily="50" charset="-128"/>
              </a:rPr>
              <a:t>【MOTEX】</a:t>
            </a:r>
          </a:p>
        </p:txBody>
      </p:sp>
      <p:sp>
        <p:nvSpPr>
          <p:cNvPr id="101" name="テキスト ボックス 100">
            <a:extLst>
              <a:ext uri="{FF2B5EF4-FFF2-40B4-BE49-F238E27FC236}">
                <a16:creationId xmlns:a16="http://schemas.microsoft.com/office/drawing/2014/main" id="{6E052DD4-B210-3AB1-19E3-C4E0D6EA13A0}"/>
              </a:ext>
            </a:extLst>
          </p:cNvPr>
          <p:cNvSpPr txBox="1"/>
          <p:nvPr/>
        </p:nvSpPr>
        <p:spPr>
          <a:xfrm>
            <a:off x="2754514" y="7387128"/>
            <a:ext cx="1319422" cy="630942"/>
          </a:xfrm>
          <a:prstGeom prst="rect">
            <a:avLst/>
          </a:prstGeom>
          <a:noFill/>
        </p:spPr>
        <p:txBody>
          <a:bodyPr wrap="square" lIns="91440" tIns="45720" rIns="91440" bIns="45720" rtlCol="0" anchor="t">
            <a:spAutoFit/>
          </a:bodyPr>
          <a:lstStyle/>
          <a:p>
            <a:pPr>
              <a:lnSpc>
                <a:spcPct val="150000"/>
              </a:lnSpc>
              <a:defRPr/>
            </a:pP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診断を実施します。</a:t>
            </a:r>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診断開始日と診断終了日にメールにてご連絡します。</a:t>
            </a:r>
          </a:p>
        </p:txBody>
      </p:sp>
      <p:sp>
        <p:nvSpPr>
          <p:cNvPr id="102" name="Rectangle 26">
            <a:extLst>
              <a:ext uri="{FF2B5EF4-FFF2-40B4-BE49-F238E27FC236}">
                <a16:creationId xmlns:a16="http://schemas.microsoft.com/office/drawing/2014/main" id="{6D9932F9-4B78-D062-F51C-1B576F4C2867}"/>
              </a:ext>
            </a:extLst>
          </p:cNvPr>
          <p:cNvSpPr/>
          <p:nvPr/>
        </p:nvSpPr>
        <p:spPr>
          <a:xfrm>
            <a:off x="4123087" y="6824203"/>
            <a:ext cx="1179067" cy="593595"/>
          </a:xfrm>
          <a:prstGeom prst="rect">
            <a:avLst/>
          </a:prstGeom>
          <a:noFill/>
          <a:ln w="19050">
            <a:solidFill>
              <a:srgbClr val="337D9C"/>
            </a:solidFill>
          </a:ln>
        </p:spPr>
        <p:txBody>
          <a:bodyPr wrap="none" lIns="0" tIns="0" rIns="0" bIns="0" anchor="ctr" anchorCtr="0">
            <a:noAutofit/>
          </a:bodyPr>
          <a:lstStyle/>
          <a:p>
            <a:pPr algn="ctr">
              <a:lnSpc>
                <a:spcPct val="120000"/>
              </a:lnSpc>
            </a:pPr>
            <a:r>
              <a:rPr lang="ja-JP" altLang="en-US" sz="900" b="1" dirty="0">
                <a:solidFill>
                  <a:schemeClr val="tx1">
                    <a:lumMod val="75000"/>
                    <a:lumOff val="25000"/>
                  </a:schemeClr>
                </a:solidFill>
                <a:latin typeface="メイリオ"/>
                <a:ea typeface="メイリオ"/>
                <a:cs typeface="メイリオ" panose="020B0604030504040204" pitchFamily="50" charset="-128"/>
              </a:rPr>
              <a:t>報告書作成</a:t>
            </a:r>
            <a:endParaRPr lang="en-US" altLang="ja-JP" sz="900" b="1" dirty="0">
              <a:solidFill>
                <a:schemeClr val="tx1">
                  <a:lumMod val="75000"/>
                  <a:lumOff val="25000"/>
                </a:schemeClr>
              </a:solidFill>
              <a:latin typeface="メイリオ"/>
              <a:ea typeface="メイリオ"/>
              <a:cs typeface="メイリオ" panose="020B0604030504040204" pitchFamily="50" charset="-128"/>
            </a:endParaRPr>
          </a:p>
          <a:p>
            <a:pPr algn="ctr">
              <a:lnSpc>
                <a:spcPct val="120000"/>
              </a:lnSpc>
            </a:pPr>
            <a:r>
              <a:rPr lang="en-US" altLang="ja-JP" sz="900" b="1" dirty="0">
                <a:solidFill>
                  <a:schemeClr val="tx1">
                    <a:lumMod val="75000"/>
                    <a:lumOff val="25000"/>
                  </a:schemeClr>
                </a:solidFill>
                <a:latin typeface="メイリオ"/>
                <a:ea typeface="メイリオ"/>
                <a:cs typeface="メイリオ" panose="020B0604030504040204" pitchFamily="50" charset="-128"/>
              </a:rPr>
              <a:t>【MOTEX】</a:t>
            </a:r>
          </a:p>
        </p:txBody>
      </p:sp>
      <p:sp>
        <p:nvSpPr>
          <p:cNvPr id="103" name="テキスト ボックス 102">
            <a:extLst>
              <a:ext uri="{FF2B5EF4-FFF2-40B4-BE49-F238E27FC236}">
                <a16:creationId xmlns:a16="http://schemas.microsoft.com/office/drawing/2014/main" id="{2BB0BA39-B472-8412-7A19-8A4B64D0F843}"/>
              </a:ext>
            </a:extLst>
          </p:cNvPr>
          <p:cNvSpPr txBox="1"/>
          <p:nvPr/>
        </p:nvSpPr>
        <p:spPr>
          <a:xfrm>
            <a:off x="4073936" y="7382961"/>
            <a:ext cx="1307220" cy="630942"/>
          </a:xfrm>
          <a:prstGeom prst="rect">
            <a:avLst/>
          </a:prstGeom>
          <a:noFill/>
        </p:spPr>
        <p:txBody>
          <a:bodyPr wrap="square" lIns="91440" tIns="45720" rIns="91440" bIns="45720" rtlCol="0" anchor="t">
            <a:spAutoFit/>
          </a:bodyPr>
          <a:lstStyle/>
          <a:p>
            <a:pPr defTabSz="457200" fontAlgn="auto">
              <a:lnSpc>
                <a:spcPct val="150000"/>
              </a:lnSpc>
              <a:spcBef>
                <a:spcPts val="0"/>
              </a:spcBef>
              <a:spcAft>
                <a:spcPts val="0"/>
              </a:spcAft>
            </a:pP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診断結果をもとに不適合項目を抽出し、報告書にまとめ納品します。</a:t>
            </a:r>
            <a:endParaRPr kumimoji="1" lang="ja-JP" altLang="en-US" dirty="0">
              <a:solidFill>
                <a:schemeClr val="tx1">
                  <a:lumMod val="75000"/>
                  <a:lumOff val="25000"/>
                </a:schemeClr>
              </a:solidFill>
            </a:endParaRPr>
          </a:p>
        </p:txBody>
      </p:sp>
      <p:sp>
        <p:nvSpPr>
          <p:cNvPr id="107" name="Rectangle 26">
            <a:extLst>
              <a:ext uri="{FF2B5EF4-FFF2-40B4-BE49-F238E27FC236}">
                <a16:creationId xmlns:a16="http://schemas.microsoft.com/office/drawing/2014/main" id="{7D295565-0E0C-FC46-6D69-521885767AE3}"/>
              </a:ext>
            </a:extLst>
          </p:cNvPr>
          <p:cNvSpPr/>
          <p:nvPr/>
        </p:nvSpPr>
        <p:spPr>
          <a:xfrm>
            <a:off x="5370656" y="6827636"/>
            <a:ext cx="1279770" cy="590142"/>
          </a:xfrm>
          <a:prstGeom prst="rect">
            <a:avLst/>
          </a:prstGeom>
          <a:noFill/>
          <a:ln w="19050">
            <a:solidFill>
              <a:srgbClr val="337D9C"/>
            </a:solidFill>
          </a:ln>
        </p:spPr>
        <p:txBody>
          <a:bodyPr wrap="none" lIns="0" tIns="0" rIns="0" bIns="0" anchor="ctr" anchorCtr="0">
            <a:noAutofit/>
          </a:bodyPr>
          <a:lstStyle/>
          <a:p>
            <a:pPr algn="ctr">
              <a:lnSpc>
                <a:spcPct val="120000"/>
              </a:lnSpc>
            </a:pPr>
            <a:r>
              <a:rPr lang="ja-JP" altLang="en-US" sz="900" b="1" dirty="0">
                <a:solidFill>
                  <a:schemeClr val="tx1">
                    <a:lumMod val="75000"/>
                    <a:lumOff val="25000"/>
                  </a:schemeClr>
                </a:solidFill>
                <a:latin typeface="メイリオ"/>
                <a:ea typeface="メイリオ"/>
                <a:cs typeface="メイリオ" panose="020B0604030504040204" pitchFamily="50" charset="-128"/>
              </a:rPr>
              <a:t>問い合わせ対応</a:t>
            </a:r>
            <a:endParaRPr lang="en-US" altLang="ja-JP" sz="900" b="1" dirty="0">
              <a:solidFill>
                <a:schemeClr val="tx1">
                  <a:lumMod val="75000"/>
                  <a:lumOff val="25000"/>
                </a:schemeClr>
              </a:solidFill>
              <a:latin typeface="メイリオ"/>
              <a:ea typeface="メイリオ"/>
              <a:cs typeface="メイリオ" panose="020B0604030504040204" pitchFamily="50" charset="-128"/>
            </a:endParaRPr>
          </a:p>
          <a:p>
            <a:pPr algn="ctr">
              <a:lnSpc>
                <a:spcPct val="120000"/>
              </a:lnSpc>
            </a:pPr>
            <a:r>
              <a:rPr lang="en-US" altLang="ja-JP" sz="900" b="1" dirty="0">
                <a:solidFill>
                  <a:schemeClr val="tx1">
                    <a:lumMod val="75000"/>
                    <a:lumOff val="25000"/>
                  </a:schemeClr>
                </a:solidFill>
                <a:latin typeface="メイリオ"/>
                <a:ea typeface="メイリオ"/>
                <a:cs typeface="メイリオ" panose="020B0604030504040204" pitchFamily="50" charset="-128"/>
              </a:rPr>
              <a:t>【</a:t>
            </a:r>
            <a:r>
              <a:rPr lang="ja-JP" altLang="en-US" sz="900" b="1" dirty="0">
                <a:solidFill>
                  <a:schemeClr val="tx1">
                    <a:lumMod val="75000"/>
                    <a:lumOff val="25000"/>
                  </a:schemeClr>
                </a:solidFill>
                <a:latin typeface="メイリオ"/>
                <a:ea typeface="メイリオ"/>
                <a:cs typeface="メイリオ" panose="020B0604030504040204" pitchFamily="50" charset="-128"/>
              </a:rPr>
              <a:t>お客様・</a:t>
            </a:r>
            <a:r>
              <a:rPr lang="en-US" altLang="ja-JP" sz="900" b="1" dirty="0">
                <a:solidFill>
                  <a:schemeClr val="tx1">
                    <a:lumMod val="75000"/>
                    <a:lumOff val="25000"/>
                  </a:schemeClr>
                </a:solidFill>
                <a:latin typeface="メイリオ"/>
                <a:ea typeface="メイリオ"/>
                <a:cs typeface="メイリオ" panose="020B0604030504040204" pitchFamily="50" charset="-128"/>
              </a:rPr>
              <a:t>MOTEX】</a:t>
            </a:r>
          </a:p>
        </p:txBody>
      </p:sp>
      <p:sp>
        <p:nvSpPr>
          <p:cNvPr id="123" name="テキスト ボックス 122">
            <a:extLst>
              <a:ext uri="{FF2B5EF4-FFF2-40B4-BE49-F238E27FC236}">
                <a16:creationId xmlns:a16="http://schemas.microsoft.com/office/drawing/2014/main" id="{F35C54DE-6FB7-9295-04E9-353815317F86}"/>
              </a:ext>
            </a:extLst>
          </p:cNvPr>
          <p:cNvSpPr txBox="1"/>
          <p:nvPr/>
        </p:nvSpPr>
        <p:spPr>
          <a:xfrm>
            <a:off x="5351305" y="7387128"/>
            <a:ext cx="1307221" cy="446276"/>
          </a:xfrm>
          <a:prstGeom prst="rect">
            <a:avLst/>
          </a:prstGeom>
          <a:noFill/>
        </p:spPr>
        <p:txBody>
          <a:bodyPr wrap="square" lIns="91440" tIns="45720" rIns="91440" bIns="45720" rtlCol="0" anchor="t">
            <a:spAutoFit/>
          </a:bodyPr>
          <a:lstStyle/>
          <a:p>
            <a:pPr>
              <a:lnSpc>
                <a:spcPct val="150000"/>
              </a:lnSpc>
              <a:defRPr/>
            </a:pPr>
            <a:r>
              <a:rPr kumimoji="1"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報告書提出後</a:t>
            </a:r>
            <a:r>
              <a:rPr kumimoji="1"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3</a:t>
            </a:r>
            <a:r>
              <a:rPr kumimoji="1"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か月間</a:t>
            </a:r>
            <a:endParaRPr kumimoji="1" lang="en-US" altLang="ja-JP" sz="80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50000"/>
              </a:lnSpc>
              <a:defRPr/>
            </a:pPr>
            <a:r>
              <a:rPr kumimoji="1"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対応します。</a:t>
            </a:r>
          </a:p>
        </p:txBody>
      </p:sp>
      <p:sp>
        <p:nvSpPr>
          <p:cNvPr id="129" name="ホームベース 38">
            <a:extLst>
              <a:ext uri="{FF2B5EF4-FFF2-40B4-BE49-F238E27FC236}">
                <a16:creationId xmlns:a16="http://schemas.microsoft.com/office/drawing/2014/main" id="{D42A1004-4B75-23D2-FEA6-C45265FA26DD}"/>
              </a:ext>
            </a:extLst>
          </p:cNvPr>
          <p:cNvSpPr/>
          <p:nvPr/>
        </p:nvSpPr>
        <p:spPr>
          <a:xfrm>
            <a:off x="103623" y="6436778"/>
            <a:ext cx="2698413" cy="293253"/>
          </a:xfrm>
          <a:prstGeom prst="homePlate">
            <a:avLst/>
          </a:prstGeom>
          <a:solidFill>
            <a:srgbClr val="3C96D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ja-JP" altLang="en-US" sz="900" dirty="0">
                <a:solidFill>
                  <a:schemeClr val="bg1"/>
                </a:solidFill>
                <a:latin typeface="Meiryo"/>
                <a:ea typeface="Meiryo"/>
              </a:rPr>
              <a:t>事前準備</a:t>
            </a:r>
            <a:r>
              <a:rPr kumimoji="1" lang="ja-JP" sz="900" dirty="0">
                <a:solidFill>
                  <a:schemeClr val="bg1"/>
                </a:solidFill>
                <a:latin typeface="Meiryo"/>
                <a:ea typeface="Meiryo"/>
              </a:rPr>
              <a:t>（</a:t>
            </a:r>
            <a:r>
              <a:rPr kumimoji="1" lang="en-US" altLang="ja-JP" sz="900" dirty="0">
                <a:solidFill>
                  <a:schemeClr val="bg1"/>
                </a:solidFill>
                <a:latin typeface="Meiryo"/>
                <a:ea typeface="+mn-lt"/>
              </a:rPr>
              <a:t>1〜2</a:t>
            </a:r>
            <a:r>
              <a:rPr kumimoji="1" lang="ja-JP" sz="900" dirty="0">
                <a:solidFill>
                  <a:schemeClr val="bg1"/>
                </a:solidFill>
                <a:latin typeface="Meiryo"/>
                <a:ea typeface="Meiryo"/>
              </a:rPr>
              <a:t>週間）</a:t>
            </a:r>
            <a:endParaRPr lang="ja-JP" sz="900" dirty="0">
              <a:solidFill>
                <a:schemeClr val="bg1"/>
              </a:solidFill>
              <a:ea typeface="+mn-lt"/>
              <a:cs typeface="+mn-lt"/>
            </a:endParaRPr>
          </a:p>
        </p:txBody>
      </p:sp>
      <p:sp>
        <p:nvSpPr>
          <p:cNvPr id="132" name="山形 39">
            <a:extLst>
              <a:ext uri="{FF2B5EF4-FFF2-40B4-BE49-F238E27FC236}">
                <a16:creationId xmlns:a16="http://schemas.microsoft.com/office/drawing/2014/main" id="{9A5EFBC8-8010-729C-C788-363C30FF9173}"/>
              </a:ext>
            </a:extLst>
          </p:cNvPr>
          <p:cNvSpPr/>
          <p:nvPr/>
        </p:nvSpPr>
        <p:spPr>
          <a:xfrm>
            <a:off x="2772934" y="6437192"/>
            <a:ext cx="2611935" cy="271361"/>
          </a:xfrm>
          <a:prstGeom prst="chevron">
            <a:avLst/>
          </a:prstGeom>
          <a:solidFill>
            <a:srgbClr val="3C9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bg1"/>
                </a:solidFill>
                <a:latin typeface="Meiryo" panose="020B0604030504040204" pitchFamily="34" charset="-128"/>
                <a:ea typeface="Meiryo" panose="020B0604030504040204" pitchFamily="34" charset="-128"/>
              </a:rPr>
              <a:t>診断作業（</a:t>
            </a:r>
            <a:r>
              <a:rPr kumimoji="1" lang="en-US" altLang="ja-JP" sz="900" dirty="0">
                <a:solidFill>
                  <a:schemeClr val="bg1"/>
                </a:solidFill>
                <a:latin typeface="Meiryo" panose="020B0604030504040204" pitchFamily="34" charset="-128"/>
                <a:ea typeface="Meiryo" panose="020B0604030504040204" pitchFamily="34" charset="-128"/>
              </a:rPr>
              <a:t>3</a:t>
            </a:r>
            <a:r>
              <a:rPr kumimoji="1" lang="ja-JP" altLang="en-US" sz="900" dirty="0">
                <a:solidFill>
                  <a:schemeClr val="bg1"/>
                </a:solidFill>
                <a:latin typeface="Meiryo" panose="020B0604030504040204" pitchFamily="34" charset="-128"/>
                <a:ea typeface="Meiryo" panose="020B0604030504040204" pitchFamily="34" charset="-128"/>
              </a:rPr>
              <a:t>週間）</a:t>
            </a:r>
          </a:p>
        </p:txBody>
      </p:sp>
      <p:sp>
        <p:nvSpPr>
          <p:cNvPr id="133" name="山形 40">
            <a:extLst>
              <a:ext uri="{FF2B5EF4-FFF2-40B4-BE49-F238E27FC236}">
                <a16:creationId xmlns:a16="http://schemas.microsoft.com/office/drawing/2014/main" id="{1E0EB930-6AFA-2025-B420-6E7BB058ECD1}"/>
              </a:ext>
            </a:extLst>
          </p:cNvPr>
          <p:cNvSpPr/>
          <p:nvPr/>
        </p:nvSpPr>
        <p:spPr>
          <a:xfrm>
            <a:off x="5316225" y="6427378"/>
            <a:ext cx="1467487" cy="293875"/>
          </a:xfrm>
          <a:prstGeom prst="chevron">
            <a:avLst/>
          </a:prstGeom>
          <a:solidFill>
            <a:srgbClr val="3C96D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900" dirty="0">
                <a:solidFill>
                  <a:schemeClr val="bg1"/>
                </a:solidFill>
                <a:latin typeface="Meiryo"/>
                <a:ea typeface="Meiryo"/>
              </a:rPr>
              <a:t>診断後</a:t>
            </a:r>
          </a:p>
        </p:txBody>
      </p:sp>
      <p:sp>
        <p:nvSpPr>
          <p:cNvPr id="80" name="Text Box 29">
            <a:extLst>
              <a:ext uri="{FF2B5EF4-FFF2-40B4-BE49-F238E27FC236}">
                <a16:creationId xmlns:a16="http://schemas.microsoft.com/office/drawing/2014/main" id="{3DCA01C3-F88B-8650-2A15-35FCEAC8724E}"/>
              </a:ext>
            </a:extLst>
          </p:cNvPr>
          <p:cNvSpPr txBox="1">
            <a:spLocks noChangeArrowheads="1"/>
          </p:cNvSpPr>
          <p:nvPr/>
        </p:nvSpPr>
        <p:spPr bwMode="auto">
          <a:xfrm>
            <a:off x="175177" y="6073486"/>
            <a:ext cx="1554631" cy="303929"/>
          </a:xfrm>
          <a:prstGeom prst="rect">
            <a:avLst/>
          </a:prstGeom>
          <a:noFill/>
          <a:ln>
            <a:noFill/>
          </a:ln>
          <a:effectLst>
            <a:prstShdw prst="shdw17" dist="17961" dir="2700000">
              <a:schemeClr val="accent1">
                <a:gamma/>
                <a:shade val="60000"/>
                <a:invGamma/>
              </a:schemeClr>
            </a:prstShdw>
          </a:effectLst>
        </p:spPr>
        <p:txBody>
          <a:bodyPr wrap="square">
            <a:spAutoFit/>
          </a:bodyPr>
          <a:lstStyle/>
          <a:p>
            <a:pPr>
              <a:lnSpc>
                <a:spcPct val="150000"/>
              </a:lnSpc>
              <a:defRPr/>
            </a:pPr>
            <a:r>
              <a:rPr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cs typeface="Meiryo UI" pitchFamily="50" charset="-128"/>
              </a:rPr>
              <a:t>＜診断スケジュール＞</a:t>
            </a:r>
            <a:endParaRPr lang="en-US" altLang="ja-JP" sz="1000" b="1" baseline="30000" dirty="0">
              <a:solidFill>
                <a:schemeClr val="tx1">
                  <a:lumMod val="75000"/>
                  <a:lumOff val="25000"/>
                </a:schemeClr>
              </a:solidFill>
              <a:latin typeface="メイリオ" panose="020B0604030504040204" pitchFamily="50" charset="-128"/>
              <a:ea typeface="メイリオ" panose="020B0604030504040204" pitchFamily="50" charset="-128"/>
              <a:cs typeface="Meiryo UI" pitchFamily="50" charset="-128"/>
            </a:endParaRPr>
          </a:p>
        </p:txBody>
      </p:sp>
      <p:sp>
        <p:nvSpPr>
          <p:cNvPr id="9" name="四角形: 角を丸くする 8">
            <a:extLst>
              <a:ext uri="{FF2B5EF4-FFF2-40B4-BE49-F238E27FC236}">
                <a16:creationId xmlns:a16="http://schemas.microsoft.com/office/drawing/2014/main" id="{50B77C22-FC85-D212-AF02-7F4136D40C94}"/>
              </a:ext>
            </a:extLst>
          </p:cNvPr>
          <p:cNvSpPr/>
          <p:nvPr/>
        </p:nvSpPr>
        <p:spPr>
          <a:xfrm>
            <a:off x="251564" y="4856016"/>
            <a:ext cx="2112213" cy="257763"/>
          </a:xfrm>
          <a:prstGeom prst="roundRect">
            <a:avLst/>
          </a:prstGeom>
          <a:noFill/>
          <a:ln>
            <a:solidFill>
              <a:srgbClr val="337D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a:extLst>
              <a:ext uri="{FF2B5EF4-FFF2-40B4-BE49-F238E27FC236}">
                <a16:creationId xmlns:a16="http://schemas.microsoft.com/office/drawing/2014/main" id="{4486A8B3-F722-ABD3-30AA-EC31FC2F6145}"/>
              </a:ext>
            </a:extLst>
          </p:cNvPr>
          <p:cNvSpPr/>
          <p:nvPr/>
        </p:nvSpPr>
        <p:spPr>
          <a:xfrm>
            <a:off x="3551024" y="4848412"/>
            <a:ext cx="2031157" cy="261610"/>
          </a:xfrm>
          <a:prstGeom prst="rect">
            <a:avLst/>
          </a:prstGeom>
        </p:spPr>
        <p:txBody>
          <a:bodyPr wrap="square">
            <a:spAutoFit/>
          </a:bodyPr>
          <a:lstStyle/>
          <a:p>
            <a:pPr algn="ctr">
              <a:lnSpc>
                <a:spcPts val="1400"/>
              </a:lnSpc>
            </a:pPr>
            <a:r>
              <a:rPr lang="ja-JP" altLang="en-US" sz="900" b="1" dirty="0">
                <a:solidFill>
                  <a:srgbClr val="337D9C"/>
                </a:solidFill>
                <a:latin typeface="メイリオ" panose="020B0604030504040204" pitchFamily="50" charset="-128"/>
                <a:ea typeface="メイリオ" panose="020B0604030504040204" pitchFamily="50" charset="-128"/>
                <a:cs typeface="メイリオ" panose="020B0604030504040204" pitchFamily="50" charset="-128"/>
              </a:rPr>
              <a:t>丁寧な詳細説明</a:t>
            </a:r>
          </a:p>
        </p:txBody>
      </p:sp>
      <p:sp>
        <p:nvSpPr>
          <p:cNvPr id="90" name="四角形: 角を丸くする 89">
            <a:extLst>
              <a:ext uri="{FF2B5EF4-FFF2-40B4-BE49-F238E27FC236}">
                <a16:creationId xmlns:a16="http://schemas.microsoft.com/office/drawing/2014/main" id="{CBCC8A07-0D4B-1471-7611-3B9812BD113A}"/>
              </a:ext>
            </a:extLst>
          </p:cNvPr>
          <p:cNvSpPr/>
          <p:nvPr/>
        </p:nvSpPr>
        <p:spPr>
          <a:xfrm>
            <a:off x="3520544" y="4856016"/>
            <a:ext cx="2112213" cy="257763"/>
          </a:xfrm>
          <a:prstGeom prst="roundRect">
            <a:avLst/>
          </a:prstGeom>
          <a:noFill/>
          <a:ln>
            <a:solidFill>
              <a:srgbClr val="337D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F9503791-E78B-4CF1-2C11-F50CC227F835}"/>
              </a:ext>
            </a:extLst>
          </p:cNvPr>
          <p:cNvSpPr/>
          <p:nvPr/>
        </p:nvSpPr>
        <p:spPr>
          <a:xfrm>
            <a:off x="-10539" y="8392895"/>
            <a:ext cx="6874241" cy="188469"/>
          </a:xfrm>
          <a:prstGeom prst="rect">
            <a:avLst/>
          </a:prstGeom>
          <a:solidFill>
            <a:srgbClr val="3C9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a:extLst>
              <a:ext uri="{FF2B5EF4-FFF2-40B4-BE49-F238E27FC236}">
                <a16:creationId xmlns:a16="http://schemas.microsoft.com/office/drawing/2014/main" id="{BBF1017C-4763-28F5-7C82-A45E585830B9}"/>
              </a:ext>
            </a:extLst>
          </p:cNvPr>
          <p:cNvSpPr txBox="1"/>
          <p:nvPr/>
        </p:nvSpPr>
        <p:spPr>
          <a:xfrm>
            <a:off x="4167380" y="8717029"/>
            <a:ext cx="902811" cy="307777"/>
          </a:xfrm>
          <a:prstGeom prst="rect">
            <a:avLst/>
          </a:prstGeom>
          <a:noFill/>
        </p:spPr>
        <p:txBody>
          <a:bodyPr wrap="none" rtlCol="0">
            <a:spAutoFit/>
          </a:bodyPr>
          <a:lstStyle>
            <a:defPPr>
              <a:defRPr lang="ja-JP"/>
            </a:defPPr>
            <a:lvl1pPr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1pPr>
            <a:lvl2pPr marL="4572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2pPr>
            <a:lvl3pPr marL="9144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3pPr>
            <a:lvl4pPr marL="13716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4pPr>
            <a:lvl5pPr marL="18288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9pPr>
          </a:lstStyle>
          <a:p>
            <a:pPr algn="l"/>
            <a:r>
              <a:rPr kumimoji="1" lang="ja-JP" altLang="en-US" sz="7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●お問い合わせ先</a:t>
            </a:r>
            <a:endParaRPr kumimoji="1" lang="en-US" altLang="ja-JP" sz="7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sz="7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8A7CF09C-65B6-F7C4-A35D-8782E6C989B6}"/>
              </a:ext>
            </a:extLst>
          </p:cNvPr>
          <p:cNvSpPr txBox="1"/>
          <p:nvPr/>
        </p:nvSpPr>
        <p:spPr>
          <a:xfrm>
            <a:off x="114300" y="8121841"/>
            <a:ext cx="3778616" cy="307777"/>
          </a:xfrm>
          <a:prstGeom prst="rect">
            <a:avLst/>
          </a:prstGeom>
          <a:noFill/>
        </p:spPr>
        <p:txBody>
          <a:bodyPr wrap="square">
            <a:spAutoFit/>
          </a:bodyPr>
          <a:lstStyle/>
          <a:p>
            <a:r>
              <a:rPr lang="en-US" altLang="ja-JP" sz="700" dirty="0">
                <a:effectLst/>
                <a:latin typeface="メイリオ" panose="020B0604030504040204" pitchFamily="50" charset="-128"/>
                <a:ea typeface="メイリオ" panose="020B0604030504040204" pitchFamily="50" charset="-128"/>
              </a:rPr>
              <a:t>※</a:t>
            </a:r>
            <a:r>
              <a:rPr lang="ja-JP" altLang="en-US" sz="700" dirty="0">
                <a:effectLst/>
                <a:latin typeface="メイリオ" panose="020B0604030504040204" pitchFamily="50" charset="-128"/>
                <a:ea typeface="メイリオ" panose="020B0604030504040204" pitchFamily="50" charset="-128"/>
              </a:rPr>
              <a:t>記載の会社名およびプロダクト・サービス名は、各社の商標または登録商標です。​</a:t>
            </a:r>
            <a:br>
              <a:rPr lang="ja-JP" altLang="en-US" sz="700" dirty="0">
                <a:effectLst/>
                <a:latin typeface="メイリオ" panose="020B0604030504040204" pitchFamily="50" charset="-128"/>
                <a:ea typeface="メイリオ" panose="020B0604030504040204" pitchFamily="50" charset="-128"/>
              </a:rPr>
            </a:br>
            <a:r>
              <a:rPr lang="en-US" altLang="ja-JP" sz="700" dirty="0">
                <a:effectLst/>
                <a:latin typeface="メイリオ" panose="020B0604030504040204" pitchFamily="50" charset="-128"/>
                <a:ea typeface="メイリオ" panose="020B0604030504040204" pitchFamily="50" charset="-128"/>
              </a:rPr>
              <a:t>※</a:t>
            </a:r>
            <a:r>
              <a:rPr lang="ja-JP" altLang="en-US" sz="700" dirty="0">
                <a:effectLst/>
                <a:latin typeface="メイリオ" panose="020B0604030504040204" pitchFamily="50" charset="-128"/>
                <a:ea typeface="メイリオ" panose="020B0604030504040204" pitchFamily="50" charset="-128"/>
              </a:rPr>
              <a:t>プロダクトの使用・サービスの内容は予告なく変更させていただく場合があります。 ​</a:t>
            </a:r>
            <a:endParaRPr lang="ja-JP" altLang="en-US" sz="7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87454731"/>
      </p:ext>
    </p:extLst>
  </p:cSld>
  <p:clrMapOvr>
    <a:masterClrMapping/>
  </p:clrMapOvr>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p:Policy xmlns:p="office.server.policy" id="" local="true">
  <p:Name>ドキュメント</p:Name>
  <p:Description/>
  <p:Statement/>
  <p:PolicyItems>
    <p:PolicyItem featureId="Microsoft.Office.RecordsManagement.PolicyFeatures.PolicyAudit" staticId="0x010100E6F1B8B26459E1498F4748E521128168|1757814118" UniqueId="f37f348f-1288-400b-a566-16401018dade">
      <p:Name>監査</p:Name>
      <p:Description>ドキュメントおよびリスト アイテムに対するユーザーの操作を監査し、監査ログに記録します。</p:Description>
      <p:CustomData>
        <Audit>
          <Update/>
          <CheckInOut/>
          <MoveCopy/>
          <DeleteRestore/>
        </Audit>
      </p:CustomData>
    </p:PolicyItem>
  </p:PolicyItems>
</p:Policy>
</file>

<file path=customXml/item3.xml><?xml version="1.0" encoding="utf-8"?>
<p:properties xmlns:p="http://schemas.microsoft.com/office/2006/metadata/properties" xmlns:xsi="http://www.w3.org/2001/XMLSchema-instance" xmlns:pc="http://schemas.microsoft.com/office/infopath/2007/PartnerControls">
  <documentManagement>
    <_x6570__x5b57_ xmlns="79ee9245-d882-4ddc-9b39-e6678e7416f0" xsi:nil="true"/>
    <_x9234__x6728__x30c6__x30b9__x30c8_ xmlns="79ee9245-d882-4ddc-9b39-e6678e7416f0" xsi:nil="true"/>
    <_x65e5__x4ed8__x3068__x6642__x523b_ xmlns="79ee9245-d882-4ddc-9b39-e6678e7416f0" xsi:nil="true"/>
    <_x30ea__x30f3__x30af_ xmlns="79ee9245-d882-4ddc-9b39-e6678e7416f0">
      <Url xsi:nil="true"/>
      <Description xsi:nil="true"/>
    </_x30ea__x30f3__x30af_>
    <lcf76f155ced4ddcb4097134ff3c332f xmlns="79ee9245-d882-4ddc-9b39-e6678e7416f0">
      <Terms xmlns="http://schemas.microsoft.com/office/infopath/2007/PartnerControls"/>
    </lcf76f155ced4ddcb4097134ff3c332f>
    <_x8907__x6570__x884c__x30c6__x30ad__x30b9__x30c8_ xmlns="79ee9245-d882-4ddc-9b39-e6678e7416f0" xsi:nil="true"/>
    <_x7ba1__x7406__x756a__x53f7_ xmlns="79ee9245-d882-4ddc-9b39-e6678e7416f0">RC-311</_x7ba1__x7406__x756a__x53f7_>
    <TaxCatchAll xmlns="f8486722-456f-4c86-9af7-b8b16200fae9" xsi:nil="true"/>
    <_Flow_SignoffStatus xmlns="79ee9245-d882-4ddc-9b39-e6678e7416f0" xsi:nil="true"/>
    <_x8ca9__x58f2__x5e97_ xmlns="79ee9245-d882-4ddc-9b39-e6678e7416f0" xsi:nil="true"/>
    <_dlc_Exempt xmlns="http://schemas.microsoft.com/sharepoint/v3" xsi:nil="true"/>
    <_x006c_nu1 xmlns="79ee9245-d882-4ddc-9b39-e6678e7416f0">
      <UserInfo>
        <DisplayName/>
        <AccountId xsi:nil="true"/>
        <AccountType/>
      </UserInfo>
    </_x006c_nu1>
    <SharedWithUsers xmlns="f8486722-456f-4c86-9af7-b8b16200fae9">
      <UserInfo>
        <DisplayName/>
        <AccountId xsi:nil="true"/>
        <AccountType/>
      </UserInfo>
    </SharedWithUsers>
    <MediaLengthInSeconds xmlns="79ee9245-d882-4ddc-9b39-e6678e7416f0" xsi:nil="true"/>
    <_x6570__x5024_ xmlns="79ee9245-d882-4ddc-9b39-e6678e7416f0" xsi:nil="true"/>
  </documentManagement>
</p:properties>
</file>

<file path=customXml/item4.xml><?xml version="1.0" encoding="utf-8"?>
<ct:contentTypeSchema xmlns:ct="http://schemas.microsoft.com/office/2006/metadata/contentType" xmlns:ma="http://schemas.microsoft.com/office/2006/metadata/properties/metaAttributes" ct:_="" ma:_="" ma:contentTypeName="ドキュメント" ma:contentTypeID="0x010100E6F1B8B26459E1498F4748E521128168" ma:contentTypeVersion="35" ma:contentTypeDescription="新しいドキュメントを作成します。" ma:contentTypeScope="" ma:versionID="40a3c7f8c06d9d7f208ce6598501acf8">
  <xsd:schema xmlns:xsd="http://www.w3.org/2001/XMLSchema" xmlns:xs="http://www.w3.org/2001/XMLSchema" xmlns:p="http://schemas.microsoft.com/office/2006/metadata/properties" xmlns:ns1="http://schemas.microsoft.com/sharepoint/v3" xmlns:ns2="79ee9245-d882-4ddc-9b39-e6678e7416f0" xmlns:ns3="f8486722-456f-4c86-9af7-b8b16200fae9" targetNamespace="http://schemas.microsoft.com/office/2006/metadata/properties" ma:root="true" ma:fieldsID="459ccba2d6293dcf1e0a9da6c9e5570e" ns1:_="" ns2:_="" ns3:_="">
    <xsd:import namespace="http://schemas.microsoft.com/sharepoint/v3"/>
    <xsd:import namespace="79ee9245-d882-4ddc-9b39-e6678e7416f0"/>
    <xsd:import namespace="f8486722-456f-4c86-9af7-b8b16200fae9"/>
    <xsd:element name="properties">
      <xsd:complexType>
        <xsd:sequence>
          <xsd:element name="documentManagement">
            <xsd:complexType>
              <xsd:all>
                <xsd:element ref="ns2:_x30ea__x30f3__x30af_" minOccurs="0"/>
                <xsd:element ref="ns2:_x8907__x6570__x884c__x30c6__x30ad__x30b9__x30c8_" minOccurs="0"/>
                <xsd:element ref="ns2:_x65e5__x4ed8__x3068__x6642__x523b_" minOccurs="0"/>
                <xsd:element ref="ns2:_Flow_SignoffStatus" minOccurs="0"/>
                <xsd:element ref="ns2:_x006c_nu1"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1:_dlc_Exempt"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_x7ba1__x7406__x756a__x53f7_" minOccurs="0"/>
                <xsd:element ref="ns2:MediaLengthInSeconds" minOccurs="0"/>
                <xsd:element ref="ns2:_x6570__x5b57_" minOccurs="0"/>
                <xsd:element ref="ns2:_x8ca9__x58f2__x5e97_" minOccurs="0"/>
                <xsd:element ref="ns2:_x9234__x6728__x30c6__x30b9__x30c8_" minOccurs="0"/>
                <xsd:element ref="ns3:TaxCatchAll" minOccurs="0"/>
                <xsd:element ref="ns2:lcf76f155ced4ddcb4097134ff3c332f" minOccurs="0"/>
                <xsd:element ref="ns2:_x6570__x5024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ポリシー適用除外" ma:hidden="true" ma:internalName="_dlc_Exemp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ee9245-d882-4ddc-9b39-e6678e7416f0" elementFormDefault="qualified">
    <xsd:import namespace="http://schemas.microsoft.com/office/2006/documentManagement/types"/>
    <xsd:import namespace="http://schemas.microsoft.com/office/infopath/2007/PartnerControls"/>
    <xsd:element name="_x30ea__x30f3__x30af_" ma:index="2" nillable="true" ma:displayName="リンク" ma:format="Hyperlink" ma:internalName="_x30ea__x30f3__x30af_"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x8907__x6570__x884c__x30c6__x30ad__x30b9__x30c8_" ma:index="3" nillable="true" ma:displayName="複数行テキスト" ma:format="Dropdown" ma:internalName="_x8907__x6570__x884c__x30c6__x30ad__x30b9__x30c8_" ma:readOnly="false">
      <xsd:simpleType>
        <xsd:restriction base="dms:Note">
          <xsd:maxLength value="255"/>
        </xsd:restriction>
      </xsd:simpleType>
    </xsd:element>
    <xsd:element name="_x65e5__x4ed8__x3068__x6642__x523b_" ma:index="4" nillable="true" ma:displayName="日付と時刻" ma:format="DateOnly" ma:internalName="_x65e5__x4ed8__x3068__x6642__x523b_" ma:readOnly="false">
      <xsd:simpleType>
        <xsd:restriction base="dms:DateTime"/>
      </xsd:simpleType>
    </xsd:element>
    <xsd:element name="_Flow_SignoffStatus" ma:index="5" nillable="true" ma:displayName="承認の状態" ma:internalName="_x627f__x8a8d__x306e__x72b6__x614b_" ma:readOnly="false">
      <xsd:simpleType>
        <xsd:restriction base="dms:Text"/>
      </xsd:simpleType>
    </xsd:element>
    <xsd:element name="_x006c_nu1" ma:index="6" nillable="true" ma:displayName="ユーザーまたはグループ" ma:list="UserInfo" ma:internalName="_x006c_nu1"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hidden="true" ma:internalName="MediaServiceAutoTags" ma:readOnly="true">
      <xsd:simpleType>
        <xsd:restriction base="dms:Text"/>
      </xsd:simpleType>
    </xsd:element>
    <xsd:element name="MediaServiceOCR" ma:index="14" nillable="true" ma:displayName="MediaServiceOCR" ma:hidden="true" ma:internalName="MediaServiceOCR"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20" nillable="true" ma:displayName="Location" ma:hidden="true"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hidden="true" ma:internalName="MediaServiceKeyPoints" ma:readOnly="true">
      <xsd:simpleType>
        <xsd:restriction base="dms:Note"/>
      </xsd:simpleType>
    </xsd:element>
    <xsd:element name="_x7ba1__x7406__x756a__x53f7_" ma:index="26" nillable="true" ma:displayName="管理番号" ma:default="RC-311" ma:format="Dropdown" ma:hidden="true" ma:internalName="_x7ba1__x7406__x756a__x53f7_" ma:readOnly="false">
      <xsd:simpleType>
        <xsd:restriction base="dms:Text">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_x6570__x5b57_" ma:index="28" nillable="true" ma:displayName="数字" ma:format="Dropdown" ma:internalName="_x6570__x5b57_" ma:percentage="FALSE">
      <xsd:simpleType>
        <xsd:restriction base="dms:Number"/>
      </xsd:simpleType>
    </xsd:element>
    <xsd:element name="_x8ca9__x58f2__x5e97_" ma:index="29" nillable="true" ma:displayName="販売店" ma:description="販売店フラグ" ma:format="Dropdown" ma:internalName="_x8ca9__x58f2__x5e97_">
      <xsd:simpleType>
        <xsd:restriction base="dms:Text">
          <xsd:maxLength value="255"/>
        </xsd:restriction>
      </xsd:simpleType>
    </xsd:element>
    <xsd:element name="_x9234__x6728__x30c6__x30b9__x30c8_" ma:index="30" nillable="true" ma:displayName="鈴木テスト" ma:format="Dropdown" ma:internalName="_x9234__x6728__x30c6__x30b9__x30c8_">
      <xsd:simpleType>
        <xsd:restriction base="dms:Text">
          <xsd:maxLength value="255"/>
        </xsd:restriction>
      </xsd:simpleType>
    </xsd:element>
    <xsd:element name="lcf76f155ced4ddcb4097134ff3c332f" ma:index="33" nillable="true" ma:taxonomy="true" ma:internalName="lcf76f155ced4ddcb4097134ff3c332f" ma:taxonomyFieldName="MediaServiceImageTags" ma:displayName="画像タグ" ma:readOnly="false" ma:fieldId="{5cf76f15-5ced-4ddc-b409-7134ff3c332f}" ma:taxonomyMulti="true" ma:sspId="a6d06bc7-5879-467c-9b3f-73b6e2086efd" ma:termSetId="09814cd3-568e-fe90-9814-8d621ff8fb84" ma:anchorId="fba54fb3-c3e1-fe81-a776-ca4b69148c4d" ma:open="true" ma:isKeyword="false">
      <xsd:complexType>
        <xsd:sequence>
          <xsd:element ref="pc:Terms" minOccurs="0" maxOccurs="1"/>
        </xsd:sequence>
      </xsd:complexType>
    </xsd:element>
    <xsd:element name="_x6570__x5024_" ma:index="34" nillable="true" ma:displayName="数値" ma:format="Dropdown" ma:internalName="_x6570__x5024_"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f8486722-456f-4c86-9af7-b8b16200fae9" elementFormDefault="qualified">
    <xsd:import namespace="http://schemas.microsoft.com/office/2006/documentManagement/types"/>
    <xsd:import namespace="http://schemas.microsoft.com/office/infopath/2007/PartnerControls"/>
    <xsd:element name="SharedWithUsers" ma:index="8" nillable="true" ma:displayName="共有相手"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hidden="true" ma:internalName="SharedWithDetails" ma:readOnly="true">
      <xsd:simpleType>
        <xsd:restriction base="dms:Note"/>
      </xsd:simpleType>
    </xsd:element>
    <xsd:element name="TaxCatchAll" ma:index="31" nillable="true" ma:displayName="Taxonomy Catch All Column" ma:hidden="true" ma:list="{72d96897-07c3-42b6-8db8-34333439000d}" ma:internalName="TaxCatchAll" ma:showField="CatchAllData" ma:web="f8486722-456f-4c86-9af7-b8b16200fa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コンテンツ タイプ"/>
        <xsd:element ref="dc:title" minOccurs="0" maxOccurs="1" ma:index="1"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E80CAA-5672-49CA-8E0F-138EA0AB7FD7}">
  <ds:schemaRefs>
    <ds:schemaRef ds:uri="http://schemas.microsoft.com/sharepoint/v3/contenttype/forms"/>
  </ds:schemaRefs>
</ds:datastoreItem>
</file>

<file path=customXml/itemProps2.xml><?xml version="1.0" encoding="utf-8"?>
<ds:datastoreItem xmlns:ds="http://schemas.openxmlformats.org/officeDocument/2006/customXml" ds:itemID="{6BABD42D-97DF-42E6-B83C-E8388C260357}">
  <ds:schemaRefs>
    <ds:schemaRef ds:uri="office.server.policy"/>
  </ds:schemaRefs>
</ds:datastoreItem>
</file>

<file path=customXml/itemProps3.xml><?xml version="1.0" encoding="utf-8"?>
<ds:datastoreItem xmlns:ds="http://schemas.openxmlformats.org/officeDocument/2006/customXml" ds:itemID="{67CFD42C-7E14-42AA-BF0E-E187F8DED7DA}">
  <ds:schemaRefs>
    <ds:schemaRef ds:uri="79ee9245-d882-4ddc-9b39-e6678e7416f0"/>
    <ds:schemaRef ds:uri="f8486722-456f-4c86-9af7-b8b16200fa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E3910816-8107-41DB-812C-4724F0F515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9ee9245-d882-4ddc-9b39-e6678e7416f0"/>
    <ds:schemaRef ds:uri="f8486722-456f-4c86-9af7-b8b16200f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527</TotalTime>
  <Words>619</Words>
  <Application>Microsoft Office PowerPoint</Application>
  <PresentationFormat>A4 210 x 297 mm</PresentationFormat>
  <Paragraphs>80</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ホワイト</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大道 知子</dc:creator>
  <cp:lastModifiedBy>山崎 稔充</cp:lastModifiedBy>
  <cp:revision>129</cp:revision>
  <cp:lastPrinted>2019-10-29T03:24:34Z</cp:lastPrinted>
  <dcterms:created xsi:type="dcterms:W3CDTF">2017-11-26T10:23:21Z</dcterms:created>
  <dcterms:modified xsi:type="dcterms:W3CDTF">2023-03-16T04:22:44Z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0x010100E6F1B8B26459E1498F4748E521128168</vt:lpwstr>
  </property>
  <property fmtid="{D5CDD505-2E9C-101B-9397-08002B2CF9AE}" pid="3" name="Order">
    <vt:r8>1893700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