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notesMasterIdLst>
    <p:notesMasterId r:id="rId8"/>
  </p:notesMasterIdLst>
  <p:sldIdLst>
    <p:sldId id="260" r:id="rId6"/>
    <p:sldId id="261" r:id="rId7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AAB322-0325-1A93-973A-0E26F5ADF5CF}" name="湯口 真輝" initials="湯真" userId="S::maki.yuguchi@motex.co.jp::5268dcfd-2868-4e0a-8c02-a1ce7914d6d0" providerId="AD"/>
  <p188:author id="{0588D5AC-5FE0-6C84-A7A6-87D30943F453}" name="早坂 寿晃" initials="早坂" userId="S::toshiaki.hayasaka@motex.co.jp::4c59d1b2-7711-47d3-a941-5f4d4f507f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F97"/>
    <a:srgbClr val="FF8601"/>
    <a:srgbClr val="3C96D2"/>
    <a:srgbClr val="008CC8"/>
    <a:srgbClr val="F0F0F0"/>
    <a:srgbClr val="FFEA9B"/>
    <a:srgbClr val="FBC701"/>
    <a:srgbClr val="D20B36"/>
    <a:srgbClr val="F8AEB3"/>
    <a:srgbClr val="FFA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31421-9CDC-77C7-D412-7E38EC098C3D}" v="38" dt="2023-02-16T04:51:09.237"/>
    <p1510:client id="{56A7497B-C6C1-04F6-B83C-8A95D66E46F8}" v="187" dt="2023-03-14T02:52:48.614"/>
    <p1510:client id="{9E699BEB-0FD7-1A5A-A43C-EE9A825825B9}" v="29" dt="2023-02-16T01:43:38.129"/>
    <p1510:client id="{9FA0FD48-B2C4-78EA-5269-9070B00D661F}" v="10" dt="2023-02-16T06:40:50.583"/>
    <p1510:client id="{A9C48C33-5B6F-5ADC-9E57-5AE7A841A317}" v="14" dt="2023-03-15T01:25:48.791"/>
    <p1510:client id="{BD155446-47BF-B1EC-709A-03A68EF28675}" v="20" dt="2023-02-16T02:13:39.889"/>
    <p1510:client id="{CFC35C2A-B8F4-3DBA-B132-D312B735DBB2}" v="12" dt="2023-03-14T08:00:06.775"/>
    <p1510:client id="{E825D65F-191F-BA88-7C43-5DA1B2EB742B}" v="3" dt="2023-02-16T04:05:29.330"/>
    <p1510:client id="{F827B1A7-D396-DCD1-163A-F0E3E8BDD32B}" v="1" dt="2023-02-16T04:24:53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108" y="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556CC-3884-1B41-B1FD-00DA8D1A4014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E376C-EA43-3542-8249-54339931D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67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0B80904F-FFF0-0F64-5EC9-18A18CD07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66"/>
          <a:stretch/>
        </p:blipFill>
        <p:spPr>
          <a:xfrm>
            <a:off x="0" y="0"/>
            <a:ext cx="6884264" cy="5832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2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security-sales@motex.co.j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E3DD74-ED2E-83E0-B746-D753866A3150}"/>
              </a:ext>
            </a:extLst>
          </p:cNvPr>
          <p:cNvSpPr/>
          <p:nvPr/>
        </p:nvSpPr>
        <p:spPr>
          <a:xfrm>
            <a:off x="-2" y="193"/>
            <a:ext cx="6858000" cy="4119773"/>
          </a:xfrm>
          <a:prstGeom prst="rect">
            <a:avLst/>
          </a:prstGeom>
          <a:solidFill>
            <a:srgbClr val="2F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B010A263-C78D-163C-1DEC-3D5CA20E5D2F}"/>
              </a:ext>
            </a:extLst>
          </p:cNvPr>
          <p:cNvSpPr/>
          <p:nvPr/>
        </p:nvSpPr>
        <p:spPr>
          <a:xfrm>
            <a:off x="0" y="9203067"/>
            <a:ext cx="6857998" cy="707354"/>
          </a:xfrm>
          <a:prstGeom prst="rect">
            <a:avLst/>
          </a:prstGeom>
          <a:solidFill>
            <a:srgbClr val="2F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E34F73B6-D414-28B3-3344-EEF2F7D826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172" y="7682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C221E9A2-E2C7-2538-D2F5-0CACED4B38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1922" y="7682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AutoShape 10">
            <a:extLst>
              <a:ext uri="{FF2B5EF4-FFF2-40B4-BE49-F238E27FC236}">
                <a16:creationId xmlns:a16="http://schemas.microsoft.com/office/drawing/2014/main" id="{DEFE9BD1-9100-CEF2-C835-5935E68944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3572" y="9206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AutoShape 11">
            <a:extLst>
              <a:ext uri="{FF2B5EF4-FFF2-40B4-BE49-F238E27FC236}">
                <a16:creationId xmlns:a16="http://schemas.microsoft.com/office/drawing/2014/main" id="{9DC23225-B9B5-5840-B7F3-262C7BBEB1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947" y="9206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AutoShape 12">
            <a:extLst>
              <a:ext uri="{FF2B5EF4-FFF2-40B4-BE49-F238E27FC236}">
                <a16:creationId xmlns:a16="http://schemas.microsoft.com/office/drawing/2014/main" id="{E5856B98-79B8-CCEF-D8EB-1F35AFF0F4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4322" y="9206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6DD01D97-84A7-880C-6F6C-B1AF4A8EF472}"/>
              </a:ext>
            </a:extLst>
          </p:cNvPr>
          <p:cNvSpPr txBox="1"/>
          <p:nvPr/>
        </p:nvSpPr>
        <p:spPr>
          <a:xfrm>
            <a:off x="4700594" y="5338764"/>
            <a:ext cx="18548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脆弱性のある</a:t>
            </a:r>
            <a:endParaRPr lang="en-US" altLang="ja-JP" sz="12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ミドルウェアの使用</a:t>
            </a: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AB5992DC-E263-BA30-B4C0-0DEED2FAF1AB}"/>
              </a:ext>
            </a:extLst>
          </p:cNvPr>
          <p:cNvSpPr txBox="1"/>
          <p:nvPr/>
        </p:nvSpPr>
        <p:spPr>
          <a:xfrm>
            <a:off x="251357" y="5451371"/>
            <a:ext cx="165753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アプリの開発ミス</a:t>
            </a:r>
            <a:endParaRPr lang="en-US" sz="12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TextBox 4">
            <a:extLst>
              <a:ext uri="{FF2B5EF4-FFF2-40B4-BE49-F238E27FC236}">
                <a16:creationId xmlns:a16="http://schemas.microsoft.com/office/drawing/2014/main" id="{C25B7179-6D10-9737-6519-A066E928C447}"/>
              </a:ext>
            </a:extLst>
          </p:cNvPr>
          <p:cNvSpPr txBox="1"/>
          <p:nvPr/>
        </p:nvSpPr>
        <p:spPr>
          <a:xfrm>
            <a:off x="2565684" y="5394916"/>
            <a:ext cx="161099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サーバーの</a:t>
            </a:r>
            <a:endParaRPr lang="en-US" altLang="ja-JP" sz="12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設定ミス</a:t>
            </a:r>
            <a:endParaRPr lang="en-US" altLang="ja-JP" sz="12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0C090CD4-E492-5E6B-E379-CCE23EAA1D36}"/>
              </a:ext>
            </a:extLst>
          </p:cNvPr>
          <p:cNvSpPr txBox="1"/>
          <p:nvPr/>
        </p:nvSpPr>
        <p:spPr>
          <a:xfrm>
            <a:off x="-231386" y="8432070"/>
            <a:ext cx="2707495" cy="490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</a:rPr>
              <a:t>セキュリティを意識した</a:t>
            </a:r>
            <a:endParaRPr lang="en-US" altLang="ja-JP" sz="90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</a:endParaRPr>
          </a:p>
          <a:p>
            <a:pPr algn="ctr">
              <a:lnSpc>
                <a:spcPct val="150000"/>
              </a:lnSpc>
            </a:pPr>
            <a:r>
              <a:rPr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</a:rPr>
              <a:t>コーディング、出来ていますか？</a:t>
            </a:r>
            <a:endParaRPr lang="en-US" altLang="ja-JP" sz="90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</a:endParaRPr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0B99386A-90C5-7D6A-2871-9648A2359F98}"/>
              </a:ext>
            </a:extLst>
          </p:cNvPr>
          <p:cNvSpPr txBox="1"/>
          <p:nvPr/>
        </p:nvSpPr>
        <p:spPr>
          <a:xfrm>
            <a:off x="1783527" y="8416703"/>
            <a:ext cx="3444630" cy="490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</a:rPr>
              <a:t>そのサーバーの設定、</a:t>
            </a:r>
            <a:endParaRPr lang="en-US" altLang="ja-JP" sz="90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</a:endParaRPr>
          </a:p>
          <a:p>
            <a:pPr algn="ctr">
              <a:lnSpc>
                <a:spcPct val="150000"/>
              </a:lnSpc>
            </a:pPr>
            <a:r>
              <a:rPr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</a:rPr>
              <a:t>本当に適切ですか？</a:t>
            </a:r>
            <a:endParaRPr lang="en-US" altLang="ja-JP" sz="90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75EBF39-9E05-6C43-1A8E-FC1B5DA90569}"/>
              </a:ext>
            </a:extLst>
          </p:cNvPr>
          <p:cNvSpPr txBox="1"/>
          <p:nvPr/>
        </p:nvSpPr>
        <p:spPr>
          <a:xfrm>
            <a:off x="967336" y="6002660"/>
            <a:ext cx="675185" cy="372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0">
                <a:solidFill>
                  <a:schemeClr val="bg1"/>
                </a:solidFill>
                <a:latin typeface="+mn-ea"/>
                <a:ea typeface="+mn-ea"/>
              </a:rPr>
              <a:t>31%</a:t>
            </a:r>
            <a:endParaRPr kumimoji="1" lang="ja-JP" altLang="en-US" b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3BE34FF4-F4B5-0F78-F445-26DF4CCE774C}"/>
              </a:ext>
            </a:extLst>
          </p:cNvPr>
          <p:cNvGrpSpPr/>
          <p:nvPr/>
        </p:nvGrpSpPr>
        <p:grpSpPr>
          <a:xfrm>
            <a:off x="148073" y="6906433"/>
            <a:ext cx="1968387" cy="919847"/>
            <a:chOff x="963640" y="4161175"/>
            <a:chExt cx="2521291" cy="919847"/>
          </a:xfrm>
          <a:solidFill>
            <a:srgbClr val="FF8601"/>
          </a:solidFill>
        </p:grpSpPr>
        <p:grpSp>
          <p:nvGrpSpPr>
            <p:cNvPr id="50" name="Group 10">
              <a:extLst>
                <a:ext uri="{FF2B5EF4-FFF2-40B4-BE49-F238E27FC236}">
                  <a16:creationId xmlns:a16="http://schemas.microsoft.com/office/drawing/2014/main" id="{43CFB688-EA09-957A-E4F4-2D190FA65C81}"/>
                </a:ext>
              </a:extLst>
            </p:cNvPr>
            <p:cNvGrpSpPr/>
            <p:nvPr/>
          </p:nvGrpSpPr>
          <p:grpSpPr>
            <a:xfrm>
              <a:off x="963640" y="4161175"/>
              <a:ext cx="2521291" cy="919847"/>
              <a:chOff x="2790618" y="3486663"/>
              <a:chExt cx="2243550" cy="851766"/>
            </a:xfrm>
            <a:grpFill/>
          </p:grpSpPr>
          <p:sp>
            <p:nvSpPr>
              <p:cNvPr id="52" name="Rectangle: Rounded Corners 5">
                <a:extLst>
                  <a:ext uri="{FF2B5EF4-FFF2-40B4-BE49-F238E27FC236}">
                    <a16:creationId xmlns:a16="http://schemas.microsoft.com/office/drawing/2014/main" id="{4054D161-4CEB-0ED3-C805-736B5714C653}"/>
                  </a:ext>
                </a:extLst>
              </p:cNvPr>
              <p:cNvSpPr/>
              <p:nvPr/>
            </p:nvSpPr>
            <p:spPr>
              <a:xfrm>
                <a:off x="2790618" y="3733798"/>
                <a:ext cx="2243550" cy="60463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00">
                  <a:latin typeface="Meiryo"/>
                  <a:ea typeface="Meiryo"/>
                </a:endParaRPr>
              </a:p>
            </p:txBody>
          </p:sp>
          <p:sp>
            <p:nvSpPr>
              <p:cNvPr id="53" name="Isosceles Triangle 9">
                <a:extLst>
                  <a:ext uri="{FF2B5EF4-FFF2-40B4-BE49-F238E27FC236}">
                    <a16:creationId xmlns:a16="http://schemas.microsoft.com/office/drawing/2014/main" id="{CB82C1B0-FFFC-0428-3BEE-AFEBFE2A0D2A}"/>
                  </a:ext>
                </a:extLst>
              </p:cNvPr>
              <p:cNvSpPr/>
              <p:nvPr/>
            </p:nvSpPr>
            <p:spPr>
              <a:xfrm rot="20700000">
                <a:off x="4526808" y="3486663"/>
                <a:ext cx="265042" cy="463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39C752B5-8595-A6AF-ED46-D2C98F913288}"/>
                </a:ext>
              </a:extLst>
            </p:cNvPr>
            <p:cNvSpPr txBox="1"/>
            <p:nvPr/>
          </p:nvSpPr>
          <p:spPr>
            <a:xfrm>
              <a:off x="1045688" y="4505511"/>
              <a:ext cx="2357193" cy="490519"/>
            </a:xfrm>
            <a:prstGeom prst="rect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900">
                  <a:solidFill>
                    <a:schemeClr val="bg1"/>
                  </a:solidFill>
                  <a:latin typeface="Meiryo"/>
                  <a:ea typeface="Meiryo"/>
                </a:rPr>
                <a:t>ユーザー向けのWebサイトを</a:t>
              </a:r>
              <a:endParaRPr lang="en-US" altLang="ja-JP" sz="900">
                <a:solidFill>
                  <a:schemeClr val="bg1"/>
                </a:solidFill>
                <a:latin typeface="Meiryo"/>
                <a:ea typeface="Meiryo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900">
                  <a:solidFill>
                    <a:schemeClr val="bg1"/>
                  </a:solidFill>
                  <a:latin typeface="Meiryo"/>
                  <a:ea typeface="Meiryo"/>
                </a:rPr>
                <a:t>新規構築したけれど</a:t>
              </a:r>
              <a:r>
                <a:rPr lang="en-US" altLang="ja-JP" sz="900">
                  <a:solidFill>
                    <a:schemeClr val="bg1"/>
                  </a:solidFill>
                  <a:latin typeface="Meiryo"/>
                  <a:ea typeface="Meiryo"/>
                </a:rPr>
                <a:t>…</a:t>
              </a:r>
              <a:endParaRPr lang="en-US" altLang="ja-JP" sz="900">
                <a:solidFill>
                  <a:schemeClr val="bg1"/>
                </a:solidFill>
                <a:latin typeface="游ゴシック" panose="020F0502020204030204"/>
                <a:ea typeface="游ゴシック" panose="020F0502020204030204"/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443CBF1B-4E62-9D42-70A7-FAB971C952D7}"/>
              </a:ext>
            </a:extLst>
          </p:cNvPr>
          <p:cNvGrpSpPr/>
          <p:nvPr/>
        </p:nvGrpSpPr>
        <p:grpSpPr>
          <a:xfrm>
            <a:off x="2461608" y="6924896"/>
            <a:ext cx="1979283" cy="919847"/>
            <a:chOff x="954389" y="4161175"/>
            <a:chExt cx="2530542" cy="919847"/>
          </a:xfrm>
          <a:solidFill>
            <a:srgbClr val="FF8601"/>
          </a:solidFill>
        </p:grpSpPr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92080FD9-6C79-C7F0-38A0-80CDCD034C27}"/>
                </a:ext>
              </a:extLst>
            </p:cNvPr>
            <p:cNvGrpSpPr/>
            <p:nvPr/>
          </p:nvGrpSpPr>
          <p:grpSpPr>
            <a:xfrm>
              <a:off x="963640" y="4161175"/>
              <a:ext cx="2521291" cy="919847"/>
              <a:chOff x="2790618" y="3486663"/>
              <a:chExt cx="2243550" cy="851766"/>
            </a:xfrm>
            <a:grpFill/>
          </p:grpSpPr>
          <p:sp>
            <p:nvSpPr>
              <p:cNvPr id="57" name="Rectangle: Rounded Corners 5">
                <a:extLst>
                  <a:ext uri="{FF2B5EF4-FFF2-40B4-BE49-F238E27FC236}">
                    <a16:creationId xmlns:a16="http://schemas.microsoft.com/office/drawing/2014/main" id="{66351948-F3C1-8D46-FBAF-447A5D9AC75F}"/>
                  </a:ext>
                </a:extLst>
              </p:cNvPr>
              <p:cNvSpPr/>
              <p:nvPr/>
            </p:nvSpPr>
            <p:spPr>
              <a:xfrm>
                <a:off x="2790618" y="3733798"/>
                <a:ext cx="2243550" cy="60463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00">
                  <a:latin typeface="Meiryo"/>
                  <a:ea typeface="Meiryo"/>
                </a:endParaRPr>
              </a:p>
            </p:txBody>
          </p:sp>
          <p:sp>
            <p:nvSpPr>
              <p:cNvPr id="58" name="Isosceles Triangle 9">
                <a:extLst>
                  <a:ext uri="{FF2B5EF4-FFF2-40B4-BE49-F238E27FC236}">
                    <a16:creationId xmlns:a16="http://schemas.microsoft.com/office/drawing/2014/main" id="{A7966857-6C33-8ABC-7846-0296162CC6D2}"/>
                  </a:ext>
                </a:extLst>
              </p:cNvPr>
              <p:cNvSpPr/>
              <p:nvPr/>
            </p:nvSpPr>
            <p:spPr>
              <a:xfrm rot="20700000">
                <a:off x="4526808" y="3486663"/>
                <a:ext cx="265042" cy="463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19">
              <a:extLst>
                <a:ext uri="{FF2B5EF4-FFF2-40B4-BE49-F238E27FC236}">
                  <a16:creationId xmlns:a16="http://schemas.microsoft.com/office/drawing/2014/main" id="{9286D8E8-18BF-2E50-681A-B59AD0BCE024}"/>
                </a:ext>
              </a:extLst>
            </p:cNvPr>
            <p:cNvSpPr txBox="1"/>
            <p:nvPr/>
          </p:nvSpPr>
          <p:spPr>
            <a:xfrm>
              <a:off x="954389" y="4484923"/>
              <a:ext cx="2522747" cy="490519"/>
            </a:xfrm>
            <a:prstGeom prst="rect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900">
                  <a:solidFill>
                    <a:schemeClr val="bg1"/>
                  </a:solidFill>
                  <a:latin typeface="Meiryo"/>
                  <a:ea typeface="Meiryo"/>
                </a:rPr>
                <a:t>サーバーの設定の見直しは</a:t>
              </a:r>
              <a:endParaRPr lang="en-US" altLang="ja-JP" sz="900">
                <a:solidFill>
                  <a:schemeClr val="bg1"/>
                </a:solidFill>
                <a:latin typeface="Meiryo"/>
                <a:ea typeface="Meiryo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900">
                  <a:solidFill>
                    <a:schemeClr val="bg1"/>
                  </a:solidFill>
                  <a:latin typeface="Meiryo"/>
                  <a:ea typeface="Meiryo"/>
                </a:rPr>
                <a:t>後回しで良いか</a:t>
              </a:r>
              <a:r>
                <a:rPr lang="en-US" altLang="ja-JP" sz="900">
                  <a:solidFill>
                    <a:schemeClr val="bg1"/>
                  </a:solidFill>
                  <a:latin typeface="Meiryo"/>
                  <a:ea typeface="Meiryo"/>
                </a:rPr>
                <a:t>…</a:t>
              </a:r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BE0031B9-5EBA-2EFA-A1CE-722C22C4291A}"/>
              </a:ext>
            </a:extLst>
          </p:cNvPr>
          <p:cNvGrpSpPr/>
          <p:nvPr/>
        </p:nvGrpSpPr>
        <p:grpSpPr>
          <a:xfrm>
            <a:off x="4732760" y="6902864"/>
            <a:ext cx="1972047" cy="919847"/>
            <a:chOff x="954389" y="4161175"/>
            <a:chExt cx="2530542" cy="919847"/>
          </a:xfrm>
          <a:solidFill>
            <a:srgbClr val="FF8601"/>
          </a:solidFill>
        </p:grpSpPr>
        <p:grpSp>
          <p:nvGrpSpPr>
            <p:cNvPr id="60" name="Group 10">
              <a:extLst>
                <a:ext uri="{FF2B5EF4-FFF2-40B4-BE49-F238E27FC236}">
                  <a16:creationId xmlns:a16="http://schemas.microsoft.com/office/drawing/2014/main" id="{A4C89116-1D68-AEAC-53DF-4B13B6E661D2}"/>
                </a:ext>
              </a:extLst>
            </p:cNvPr>
            <p:cNvGrpSpPr/>
            <p:nvPr/>
          </p:nvGrpSpPr>
          <p:grpSpPr>
            <a:xfrm>
              <a:off x="963640" y="4161175"/>
              <a:ext cx="2521291" cy="919847"/>
              <a:chOff x="2790618" y="3486663"/>
              <a:chExt cx="2243550" cy="851766"/>
            </a:xfrm>
            <a:grpFill/>
          </p:grpSpPr>
          <p:sp>
            <p:nvSpPr>
              <p:cNvPr id="62" name="Rectangle: Rounded Corners 5">
                <a:extLst>
                  <a:ext uri="{FF2B5EF4-FFF2-40B4-BE49-F238E27FC236}">
                    <a16:creationId xmlns:a16="http://schemas.microsoft.com/office/drawing/2014/main" id="{FE2B0B96-33BF-66C6-9575-38E49310C3C3}"/>
                  </a:ext>
                </a:extLst>
              </p:cNvPr>
              <p:cNvSpPr/>
              <p:nvPr/>
            </p:nvSpPr>
            <p:spPr>
              <a:xfrm>
                <a:off x="2790618" y="3733798"/>
                <a:ext cx="2243550" cy="60463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00">
                  <a:latin typeface="Meiryo"/>
                  <a:ea typeface="Meiryo"/>
                </a:endParaRPr>
              </a:p>
            </p:txBody>
          </p:sp>
          <p:sp>
            <p:nvSpPr>
              <p:cNvPr id="63" name="Isosceles Triangle 9">
                <a:extLst>
                  <a:ext uri="{FF2B5EF4-FFF2-40B4-BE49-F238E27FC236}">
                    <a16:creationId xmlns:a16="http://schemas.microsoft.com/office/drawing/2014/main" id="{FE8288C7-6823-15D8-CF38-3408DAB48D3A}"/>
                  </a:ext>
                </a:extLst>
              </p:cNvPr>
              <p:cNvSpPr/>
              <p:nvPr/>
            </p:nvSpPr>
            <p:spPr>
              <a:xfrm rot="20700000">
                <a:off x="4526808" y="3486663"/>
                <a:ext cx="265042" cy="463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19">
              <a:extLst>
                <a:ext uri="{FF2B5EF4-FFF2-40B4-BE49-F238E27FC236}">
                  <a16:creationId xmlns:a16="http://schemas.microsoft.com/office/drawing/2014/main" id="{8BBACD48-5831-7B1A-0F9D-D108E4490B4B}"/>
                </a:ext>
              </a:extLst>
            </p:cNvPr>
            <p:cNvSpPr txBox="1"/>
            <p:nvPr/>
          </p:nvSpPr>
          <p:spPr>
            <a:xfrm>
              <a:off x="954389" y="4484923"/>
              <a:ext cx="2522747" cy="490519"/>
            </a:xfrm>
            <a:prstGeom prst="rect">
              <a:avLst/>
            </a:prstGeom>
            <a:grp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900">
                  <a:solidFill>
                    <a:schemeClr val="bg1"/>
                  </a:solidFill>
                  <a:latin typeface="Meiryo"/>
                  <a:ea typeface="Meiryo"/>
                </a:rPr>
                <a:t>導入時にしっかり設定したから、</a:t>
              </a:r>
              <a:endParaRPr lang="en-US" altLang="ja-JP" sz="900">
                <a:solidFill>
                  <a:schemeClr val="bg1"/>
                </a:solidFill>
                <a:latin typeface="Meiryo"/>
                <a:ea typeface="Meiryo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900">
                  <a:solidFill>
                    <a:schemeClr val="bg1"/>
                  </a:solidFill>
                  <a:latin typeface="Meiryo"/>
                  <a:ea typeface="Meiryo"/>
                </a:rPr>
                <a:t>そのままで大丈夫なはず</a:t>
              </a:r>
              <a:r>
                <a:rPr lang="en-US" altLang="ja-JP" sz="900">
                  <a:solidFill>
                    <a:schemeClr val="bg1"/>
                  </a:solidFill>
                  <a:latin typeface="Meiryo"/>
                  <a:ea typeface="Meiryo"/>
                </a:rPr>
                <a:t>…</a:t>
              </a: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50882431-C5F7-5537-C475-073A336191A7}"/>
              </a:ext>
            </a:extLst>
          </p:cNvPr>
          <p:cNvGrpSpPr/>
          <p:nvPr/>
        </p:nvGrpSpPr>
        <p:grpSpPr>
          <a:xfrm>
            <a:off x="984228" y="7992909"/>
            <a:ext cx="176784" cy="314325"/>
            <a:chOff x="2094532" y="5159061"/>
            <a:chExt cx="176784" cy="314325"/>
          </a:xfrm>
        </p:grpSpPr>
        <p:sp>
          <p:nvSpPr>
            <p:cNvPr id="65" name="二等辺三角形 64">
              <a:extLst>
                <a:ext uri="{FF2B5EF4-FFF2-40B4-BE49-F238E27FC236}">
                  <a16:creationId xmlns:a16="http://schemas.microsoft.com/office/drawing/2014/main" id="{957EAB80-862B-AE99-9309-7AB3FAF2E25D}"/>
                </a:ext>
              </a:extLst>
            </p:cNvPr>
            <p:cNvSpPr/>
            <p:nvPr/>
          </p:nvSpPr>
          <p:spPr>
            <a:xfrm rot="10800000">
              <a:off x="2094532" y="5159061"/>
              <a:ext cx="176784" cy="1524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6" name="二等辺三角形 65">
              <a:extLst>
                <a:ext uri="{FF2B5EF4-FFF2-40B4-BE49-F238E27FC236}">
                  <a16:creationId xmlns:a16="http://schemas.microsoft.com/office/drawing/2014/main" id="{5899E9AB-8A7D-19CB-E94E-E2656FB7FB5D}"/>
                </a:ext>
              </a:extLst>
            </p:cNvPr>
            <p:cNvSpPr/>
            <p:nvPr/>
          </p:nvSpPr>
          <p:spPr>
            <a:xfrm rot="10800000">
              <a:off x="2094532" y="5320986"/>
              <a:ext cx="176784" cy="1524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0EEE7935-1CC0-98AF-90BF-5048AFEEDA60}"/>
              </a:ext>
            </a:extLst>
          </p:cNvPr>
          <p:cNvGrpSpPr/>
          <p:nvPr/>
        </p:nvGrpSpPr>
        <p:grpSpPr>
          <a:xfrm>
            <a:off x="3291816" y="7992909"/>
            <a:ext cx="176784" cy="314325"/>
            <a:chOff x="2094532" y="5159061"/>
            <a:chExt cx="176784" cy="314325"/>
          </a:xfrm>
        </p:grpSpPr>
        <p:sp>
          <p:nvSpPr>
            <p:cNvPr id="68" name="二等辺三角形 67">
              <a:extLst>
                <a:ext uri="{FF2B5EF4-FFF2-40B4-BE49-F238E27FC236}">
                  <a16:creationId xmlns:a16="http://schemas.microsoft.com/office/drawing/2014/main" id="{348AF990-0AA0-4813-BE59-727E99B16B8B}"/>
                </a:ext>
              </a:extLst>
            </p:cNvPr>
            <p:cNvSpPr/>
            <p:nvPr/>
          </p:nvSpPr>
          <p:spPr>
            <a:xfrm rot="10800000">
              <a:off x="2094532" y="5159061"/>
              <a:ext cx="176784" cy="1524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9" name="二等辺三角形 68">
              <a:extLst>
                <a:ext uri="{FF2B5EF4-FFF2-40B4-BE49-F238E27FC236}">
                  <a16:creationId xmlns:a16="http://schemas.microsoft.com/office/drawing/2014/main" id="{CDC0542F-9D30-B197-E9B6-FAE028E44D60}"/>
                </a:ext>
              </a:extLst>
            </p:cNvPr>
            <p:cNvSpPr/>
            <p:nvPr/>
          </p:nvSpPr>
          <p:spPr>
            <a:xfrm rot="10800000">
              <a:off x="2094532" y="5320986"/>
              <a:ext cx="176784" cy="1524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7B47FC82-5A2D-A18B-55F2-5085A40D1749}"/>
              </a:ext>
            </a:extLst>
          </p:cNvPr>
          <p:cNvGrpSpPr/>
          <p:nvPr/>
        </p:nvGrpSpPr>
        <p:grpSpPr>
          <a:xfrm>
            <a:off x="5633996" y="8004675"/>
            <a:ext cx="176784" cy="314325"/>
            <a:chOff x="2094532" y="5159061"/>
            <a:chExt cx="176784" cy="314325"/>
          </a:xfrm>
        </p:grpSpPr>
        <p:sp>
          <p:nvSpPr>
            <p:cNvPr id="71" name="二等辺三角形 70">
              <a:extLst>
                <a:ext uri="{FF2B5EF4-FFF2-40B4-BE49-F238E27FC236}">
                  <a16:creationId xmlns:a16="http://schemas.microsoft.com/office/drawing/2014/main" id="{B6A5D8FB-F009-D96D-3C51-B46A8304C826}"/>
                </a:ext>
              </a:extLst>
            </p:cNvPr>
            <p:cNvSpPr/>
            <p:nvPr/>
          </p:nvSpPr>
          <p:spPr>
            <a:xfrm rot="10800000">
              <a:off x="2094532" y="5159061"/>
              <a:ext cx="176784" cy="1524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2" name="二等辺三角形 71">
              <a:extLst>
                <a:ext uri="{FF2B5EF4-FFF2-40B4-BE49-F238E27FC236}">
                  <a16:creationId xmlns:a16="http://schemas.microsoft.com/office/drawing/2014/main" id="{80BD3686-1EF8-E357-B3B2-C11DD4F80F4B}"/>
                </a:ext>
              </a:extLst>
            </p:cNvPr>
            <p:cNvSpPr/>
            <p:nvPr/>
          </p:nvSpPr>
          <p:spPr>
            <a:xfrm rot="10800000">
              <a:off x="2094532" y="5320986"/>
              <a:ext cx="176784" cy="1524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7707C23-1A26-2B34-03B2-48D891336AC1}"/>
              </a:ext>
            </a:extLst>
          </p:cNvPr>
          <p:cNvSpPr txBox="1"/>
          <p:nvPr/>
        </p:nvSpPr>
        <p:spPr>
          <a:xfrm>
            <a:off x="-7121" y="9387502"/>
            <a:ext cx="6857997" cy="338554"/>
          </a:xfrm>
          <a:prstGeom prst="rect">
            <a:avLst/>
          </a:prstGeom>
          <a:solidFill>
            <a:srgbClr val="2F3F97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bg1"/>
                </a:solidFill>
                <a:latin typeface="メイリオ"/>
                <a:ea typeface="メイリオ"/>
              </a:rPr>
              <a:t>Web</a:t>
            </a:r>
            <a:r>
              <a:rPr lang="ja-JP" altLang="en-US" sz="1600" b="1">
                <a:solidFill>
                  <a:schemeClr val="bg1"/>
                </a:solidFill>
                <a:latin typeface="メイリオ"/>
                <a:ea typeface="メイリオ"/>
              </a:rPr>
              <a:t>アプリケーションの脆弱性をチェック</a:t>
            </a:r>
            <a:r>
              <a:rPr kumimoji="1" lang="ja-JP" altLang="en-US" sz="1600" b="1">
                <a:solidFill>
                  <a:schemeClr val="bg1"/>
                </a:solidFill>
                <a:latin typeface="メイリオ"/>
                <a:ea typeface="メイリオ"/>
              </a:rPr>
              <a:t>してみませんか？</a:t>
            </a:r>
            <a:endParaRPr lang="ja-JP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75E0558-669A-4299-3134-201625E1C8E8}"/>
              </a:ext>
            </a:extLst>
          </p:cNvPr>
          <p:cNvSpPr/>
          <p:nvPr/>
        </p:nvSpPr>
        <p:spPr>
          <a:xfrm>
            <a:off x="392989" y="2541493"/>
            <a:ext cx="3696556" cy="496285"/>
          </a:xfrm>
          <a:prstGeom prst="roundRect">
            <a:avLst>
              <a:gd name="adj" fmla="val 50000"/>
            </a:avLst>
          </a:prstGeom>
          <a:solidFill>
            <a:schemeClr val="bg1">
              <a:alpha val="74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10A2025-9117-799B-9565-222572AD5FE6}"/>
              </a:ext>
            </a:extLst>
          </p:cNvPr>
          <p:cNvSpPr txBox="1"/>
          <p:nvPr/>
        </p:nvSpPr>
        <p:spPr>
          <a:xfrm>
            <a:off x="395149" y="2582379"/>
            <a:ext cx="3696556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rgbClr val="092F8E"/>
                </a:solidFill>
                <a:latin typeface="メイリオ"/>
                <a:ea typeface="メイリオ"/>
                <a:cs typeface="Hiragino Sans W6" charset="-128"/>
              </a:rPr>
              <a:t>2023</a:t>
            </a:r>
            <a:r>
              <a:rPr kumimoji="1" lang="ja-JP" altLang="en-US" sz="1100" b="1">
                <a:solidFill>
                  <a:srgbClr val="092F8E"/>
                </a:solidFill>
                <a:latin typeface="メイリオ"/>
                <a:ea typeface="メイリオ"/>
                <a:cs typeface="Hiragino Sans W6" charset="-128"/>
              </a:rPr>
              <a:t>年</a:t>
            </a:r>
            <a:r>
              <a:rPr kumimoji="1" lang="en-US" altLang="ja-JP" b="1" dirty="0">
                <a:solidFill>
                  <a:srgbClr val="092F8E"/>
                </a:solidFill>
                <a:latin typeface="メイリオ"/>
                <a:ea typeface="メイリオ"/>
                <a:cs typeface="Hiragino Sans W6" charset="-128"/>
              </a:rPr>
              <a:t>1</a:t>
            </a:r>
            <a:r>
              <a:rPr kumimoji="1" lang="ja-JP" altLang="en-US" sz="1400" b="1">
                <a:solidFill>
                  <a:srgbClr val="092F8E"/>
                </a:solidFill>
                <a:latin typeface="メイリオ"/>
                <a:ea typeface="メイリオ"/>
                <a:cs typeface="Hiragino Sans W6" charset="-128"/>
              </a:rPr>
              <a:t>月</a:t>
            </a:r>
            <a:r>
              <a:rPr kumimoji="1" lang="en-US" altLang="ja-JP" b="1" dirty="0">
                <a:solidFill>
                  <a:srgbClr val="092F8E"/>
                </a:solidFill>
                <a:latin typeface="メイリオ"/>
                <a:ea typeface="メイリオ"/>
                <a:cs typeface="Hiragino Sans W6" charset="-128"/>
              </a:rPr>
              <a:t>23</a:t>
            </a:r>
            <a:r>
              <a:rPr kumimoji="1" lang="ja-JP" altLang="en-US" sz="1400" b="1">
                <a:solidFill>
                  <a:srgbClr val="092F8E"/>
                </a:solidFill>
                <a:latin typeface="メイリオ"/>
                <a:ea typeface="メイリオ"/>
                <a:cs typeface="Hiragino Sans W6" charset="-128"/>
              </a:rPr>
              <a:t>日</a:t>
            </a:r>
            <a:r>
              <a:rPr kumimoji="1" lang="en-US" altLang="ja-JP" b="1" dirty="0">
                <a:solidFill>
                  <a:srgbClr val="092F8E"/>
                </a:solidFill>
                <a:latin typeface="メイリオ"/>
                <a:ea typeface="メイリオ"/>
                <a:cs typeface="Hiragino Sans W6" charset="-128"/>
              </a:rPr>
              <a:t> </a:t>
            </a:r>
            <a:r>
              <a:rPr kumimoji="1" lang="en-US" altLang="ja-JP" sz="1400" b="1" dirty="0">
                <a:solidFill>
                  <a:srgbClr val="092F8E"/>
                </a:solidFill>
                <a:latin typeface="メイリオ"/>
                <a:ea typeface="メイリオ"/>
                <a:cs typeface="Hiragino Sans W6" charset="-128"/>
              </a:rPr>
              <a:t>〜</a:t>
            </a:r>
            <a:r>
              <a:rPr kumimoji="1" lang="en-US" altLang="ja-JP" b="1" dirty="0">
                <a:solidFill>
                  <a:srgbClr val="092F8E"/>
                </a:solidFill>
                <a:latin typeface="メイリオ"/>
                <a:ea typeface="メイリオ"/>
                <a:cs typeface="Hiragino Sans W6" charset="-128"/>
              </a:rPr>
              <a:t> </a:t>
            </a:r>
            <a:r>
              <a:rPr kumimoji="1" lang="en-US" altLang="ja-JP" sz="1400" b="1" dirty="0">
                <a:solidFill>
                  <a:srgbClr val="092F8E"/>
                </a:solidFill>
                <a:latin typeface="メイリオ"/>
                <a:ea typeface="メイリオ"/>
                <a:cs typeface="Hiragino Sans W6" charset="-128"/>
              </a:rPr>
              <a:t>2023</a:t>
            </a:r>
            <a:r>
              <a:rPr kumimoji="1" lang="ja-JP" altLang="en-US" sz="1100" b="1">
                <a:solidFill>
                  <a:srgbClr val="092F8E"/>
                </a:solidFill>
                <a:latin typeface="メイリオ"/>
                <a:ea typeface="メイリオ"/>
                <a:cs typeface="Hiragino Sans W6" charset="-128"/>
              </a:rPr>
              <a:t>年</a:t>
            </a:r>
            <a:r>
              <a:rPr lang="ja-JP" altLang="en-US" sz="2000" b="1">
                <a:solidFill>
                  <a:srgbClr val="2F3F97"/>
                </a:solidFill>
                <a:latin typeface="メイリオ"/>
                <a:ea typeface="メイリオ"/>
                <a:cs typeface="Hiragino Sans W6" charset="-128"/>
              </a:rPr>
              <a:t>6</a:t>
            </a:r>
            <a:r>
              <a:rPr kumimoji="1" lang="ja-JP" altLang="en-US" sz="1600" b="1">
                <a:solidFill>
                  <a:srgbClr val="2F3F97"/>
                </a:solidFill>
                <a:latin typeface="メイリオ"/>
                <a:ea typeface="メイリオ"/>
                <a:cs typeface="Hiragino Sans W6" charset="-128"/>
              </a:rPr>
              <a:t>月</a:t>
            </a:r>
            <a:r>
              <a:rPr lang="en-US" altLang="ja-JP" sz="2000" b="1" dirty="0">
                <a:solidFill>
                  <a:srgbClr val="2F3F97"/>
                </a:solidFill>
                <a:latin typeface="メイリオ"/>
                <a:ea typeface="メイリオ"/>
                <a:cs typeface="Hiragino Sans W6" charset="-128"/>
              </a:rPr>
              <a:t>23</a:t>
            </a:r>
            <a:r>
              <a:rPr kumimoji="1" lang="ja-JP" altLang="en-US" sz="1600" b="1">
                <a:solidFill>
                  <a:srgbClr val="2F3F97"/>
                </a:solidFill>
                <a:latin typeface="メイリオ"/>
                <a:ea typeface="メイリオ"/>
                <a:cs typeface="Hiragino Sans W6" charset="-128"/>
              </a:rPr>
              <a:t>日</a:t>
            </a:r>
            <a:endParaRPr lang="ja-JP" altLang="en-US" sz="1600" b="1">
              <a:solidFill>
                <a:srgbClr val="2F3F97"/>
              </a:solidFill>
              <a:latin typeface="メイリオ"/>
              <a:ea typeface="メイリオ"/>
              <a:cs typeface="Hiragino Sans W6" charset="-128"/>
            </a:endParaRPr>
          </a:p>
        </p:txBody>
      </p:sp>
      <p:pic>
        <p:nvPicPr>
          <p:cNvPr id="9" name="図 8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D4E1FC3B-3001-86F1-BEB3-995EDCB28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14" t="53004" r="17090" b="5355"/>
          <a:stretch/>
        </p:blipFill>
        <p:spPr>
          <a:xfrm>
            <a:off x="4265467" y="2295716"/>
            <a:ext cx="2427409" cy="185591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D2D71E-4A20-A07C-836C-7ACE9E9C933B}"/>
              </a:ext>
            </a:extLst>
          </p:cNvPr>
          <p:cNvSpPr txBox="1"/>
          <p:nvPr/>
        </p:nvSpPr>
        <p:spPr>
          <a:xfrm>
            <a:off x="14234" y="4246330"/>
            <a:ext cx="6810957" cy="6674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近年、</a:t>
            </a:r>
            <a:r>
              <a:rPr lang="ja-JP" altLang="en-US" sz="1300" b="1">
                <a:solidFill>
                  <a:srgbClr val="C00000"/>
                </a:solidFill>
                <a:latin typeface="メイリオ"/>
                <a:ea typeface="メイリオ"/>
              </a:rPr>
              <a:t>インターネット・</a:t>
            </a:r>
            <a:r>
              <a:rPr lang="en-US" altLang="ja-JP" sz="1300" b="1">
                <a:solidFill>
                  <a:srgbClr val="C00000"/>
                </a:solidFill>
                <a:latin typeface="メイリオ"/>
                <a:ea typeface="メイリオ"/>
              </a:rPr>
              <a:t>Web</a:t>
            </a:r>
            <a:r>
              <a:rPr lang="ja-JP" altLang="en-US" sz="1300" b="1">
                <a:solidFill>
                  <a:srgbClr val="C00000"/>
                </a:solidFill>
                <a:latin typeface="メイリオ"/>
                <a:ea typeface="メイリオ"/>
              </a:rPr>
              <a:t>サイトからの情報漏洩が多発</a:t>
            </a:r>
            <a:r>
              <a:rPr lang="ja-JP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しており、</a:t>
            </a:r>
            <a:endParaRPr lang="en-US" altLang="ja-JP" sz="1300" b="1">
              <a:solidFill>
                <a:schemeClr val="tx1">
                  <a:lumMod val="75000"/>
                  <a:lumOff val="25000"/>
                </a:schemeClr>
              </a:solidFill>
              <a:latin typeface="メイリオ"/>
              <a:ea typeface="メイリオ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要因の多くが、</a:t>
            </a:r>
            <a:r>
              <a:rPr lang="en-US" altLang="ja-JP" sz="1300" b="1">
                <a:solidFill>
                  <a:srgbClr val="C00000"/>
                </a:solidFill>
                <a:latin typeface="メイリオ"/>
                <a:ea typeface="メイリオ"/>
              </a:rPr>
              <a:t>Web</a:t>
            </a:r>
            <a:r>
              <a:rPr lang="ja-JP" altLang="en-US" sz="1300" b="1">
                <a:solidFill>
                  <a:srgbClr val="C00000"/>
                </a:solidFill>
                <a:latin typeface="メイリオ"/>
                <a:ea typeface="メイリオ"/>
              </a:rPr>
              <a:t>アプリケーションの脆弱性</a:t>
            </a:r>
            <a:r>
              <a:rPr lang="ja-JP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に起因しています。</a:t>
            </a:r>
          </a:p>
        </p:txBody>
      </p:sp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7E4ED513-24F2-4EB9-17D2-FE67AC47D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2842" y="6076434"/>
            <a:ext cx="836674" cy="756711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2512BFB-4484-1C81-A0D2-632970055B9F}"/>
              </a:ext>
            </a:extLst>
          </p:cNvPr>
          <p:cNvGrpSpPr/>
          <p:nvPr/>
        </p:nvGrpSpPr>
        <p:grpSpPr>
          <a:xfrm>
            <a:off x="368286" y="5901175"/>
            <a:ext cx="1422536" cy="1014485"/>
            <a:chOff x="-3832104" y="3103291"/>
            <a:chExt cx="2917704" cy="2075243"/>
          </a:xfrm>
        </p:grpSpPr>
        <p:pic>
          <p:nvPicPr>
            <p:cNvPr id="25" name="図 24" descr="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F8AC27A3-1FF5-8FF3-EA1F-353A4947E0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1655" t="10411" r="4647" b="57306"/>
            <a:stretch/>
          </p:blipFill>
          <p:spPr>
            <a:xfrm>
              <a:off x="-3832104" y="3103291"/>
              <a:ext cx="2917704" cy="2075243"/>
            </a:xfrm>
            <a:prstGeom prst="rect">
              <a:avLst/>
            </a:prstGeom>
          </p:spPr>
        </p:pic>
        <p:sp>
          <p:nvSpPr>
            <p:cNvPr id="26" name="フローチャート: 端子 25">
              <a:extLst>
                <a:ext uri="{FF2B5EF4-FFF2-40B4-BE49-F238E27FC236}">
                  <a16:creationId xmlns:a16="http://schemas.microsoft.com/office/drawing/2014/main" id="{C005DEEC-DF82-78F2-6713-ABDE1442944E}"/>
                </a:ext>
              </a:extLst>
            </p:cNvPr>
            <p:cNvSpPr/>
            <p:nvPr/>
          </p:nvSpPr>
          <p:spPr>
            <a:xfrm>
              <a:off x="-3301802" y="3484593"/>
              <a:ext cx="1169066" cy="111211"/>
            </a:xfrm>
            <a:prstGeom prst="flowChartTerminator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ローチャート: 端子 27">
              <a:extLst>
                <a:ext uri="{FF2B5EF4-FFF2-40B4-BE49-F238E27FC236}">
                  <a16:creationId xmlns:a16="http://schemas.microsoft.com/office/drawing/2014/main" id="{E19E08F0-E1DD-55F9-9001-9A13CA70746A}"/>
                </a:ext>
              </a:extLst>
            </p:cNvPr>
            <p:cNvSpPr/>
            <p:nvPr/>
          </p:nvSpPr>
          <p:spPr>
            <a:xfrm>
              <a:off x="-3174468" y="3723490"/>
              <a:ext cx="1580446" cy="111211"/>
            </a:xfrm>
            <a:prstGeom prst="flowChartTerminator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ローチャート: 端子 28">
              <a:extLst>
                <a:ext uri="{FF2B5EF4-FFF2-40B4-BE49-F238E27FC236}">
                  <a16:creationId xmlns:a16="http://schemas.microsoft.com/office/drawing/2014/main" id="{C1AA5AAA-2F73-0393-AACD-889E2B69F3FC}"/>
                </a:ext>
              </a:extLst>
            </p:cNvPr>
            <p:cNvSpPr/>
            <p:nvPr/>
          </p:nvSpPr>
          <p:spPr>
            <a:xfrm>
              <a:off x="-3071495" y="3962387"/>
              <a:ext cx="1580446" cy="111211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3" name="グラフィックス 32" descr="警告">
            <a:extLst>
              <a:ext uri="{FF2B5EF4-FFF2-40B4-BE49-F238E27FC236}">
                <a16:creationId xmlns:a16="http://schemas.microsoft.com/office/drawing/2014/main" id="{A6109139-A80C-F92D-4938-83595FCDF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7497" y="5853611"/>
            <a:ext cx="391328" cy="380401"/>
          </a:xfrm>
          <a:prstGeom prst="rect">
            <a:avLst/>
          </a:prstGeom>
        </p:spPr>
      </p:pic>
      <p:pic>
        <p:nvPicPr>
          <p:cNvPr id="45" name="グラフィックス 44" descr="警告">
            <a:extLst>
              <a:ext uri="{FF2B5EF4-FFF2-40B4-BE49-F238E27FC236}">
                <a16:creationId xmlns:a16="http://schemas.microsoft.com/office/drawing/2014/main" id="{A4D8C3CB-BA91-9ABE-31E1-B815CE650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183" y="5809944"/>
            <a:ext cx="391328" cy="380401"/>
          </a:xfrm>
          <a:prstGeom prst="rect">
            <a:avLst/>
          </a:prstGeom>
        </p:spPr>
      </p:pic>
      <p:pic>
        <p:nvPicPr>
          <p:cNvPr id="79" name="図 78" descr="アイコン&#10;&#10;自動的に生成された説明">
            <a:extLst>
              <a:ext uri="{FF2B5EF4-FFF2-40B4-BE49-F238E27FC236}">
                <a16:creationId xmlns:a16="http://schemas.microsoft.com/office/drawing/2014/main" id="{4A1DC999-22C5-A853-95D7-2FAF7BA05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594835" y="5902163"/>
            <a:ext cx="574113" cy="574113"/>
          </a:xfrm>
          <a:prstGeom prst="rect">
            <a:avLst/>
          </a:prstGeom>
        </p:spPr>
      </p:pic>
      <p:pic>
        <p:nvPicPr>
          <p:cNvPr id="81" name="図 80" descr="アイコン&#10;&#10;自動的に生成された説明">
            <a:extLst>
              <a:ext uri="{FF2B5EF4-FFF2-40B4-BE49-F238E27FC236}">
                <a16:creationId xmlns:a16="http://schemas.microsoft.com/office/drawing/2014/main" id="{880D4B54-AF97-8CF1-6573-C133D96901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155837" y="6113837"/>
            <a:ext cx="762295" cy="762295"/>
          </a:xfrm>
          <a:prstGeom prst="rect">
            <a:avLst/>
          </a:prstGeom>
        </p:spPr>
      </p:pic>
      <p:pic>
        <p:nvPicPr>
          <p:cNvPr id="82" name="グラフィックス 81" descr="警告">
            <a:extLst>
              <a:ext uri="{FF2B5EF4-FFF2-40B4-BE49-F238E27FC236}">
                <a16:creationId xmlns:a16="http://schemas.microsoft.com/office/drawing/2014/main" id="{A21508C9-720C-FDBC-F8F2-17E220036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7843" y="5846081"/>
            <a:ext cx="391328" cy="380401"/>
          </a:xfrm>
          <a:prstGeom prst="rect">
            <a:avLst/>
          </a:prstGeom>
        </p:spPr>
      </p:pic>
      <p:sp>
        <p:nvSpPr>
          <p:cNvPr id="84" name="TextBox 4">
            <a:extLst>
              <a:ext uri="{FF2B5EF4-FFF2-40B4-BE49-F238E27FC236}">
                <a16:creationId xmlns:a16="http://schemas.microsoft.com/office/drawing/2014/main" id="{9A03D836-07A2-C6C8-A696-97BA3B1B57A8}"/>
              </a:ext>
            </a:extLst>
          </p:cNvPr>
          <p:cNvSpPr txBox="1"/>
          <p:nvPr/>
        </p:nvSpPr>
        <p:spPr>
          <a:xfrm>
            <a:off x="4000072" y="8396284"/>
            <a:ext cx="3444630" cy="490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</a:rPr>
              <a:t>開発に欠かせないミドルウェア、</a:t>
            </a:r>
            <a:endParaRPr lang="en-US" altLang="ja-JP" sz="90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</a:endParaRPr>
          </a:p>
          <a:p>
            <a:pPr algn="ctr">
              <a:lnSpc>
                <a:spcPct val="150000"/>
              </a:lnSpc>
            </a:pPr>
            <a:r>
              <a:rPr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/>
                <a:ea typeface="Meiryo"/>
              </a:rPr>
              <a:t>最新のバージョンになっていますか？</a:t>
            </a:r>
            <a:endParaRPr lang="en-US" altLang="ja-JP" sz="900">
              <a:solidFill>
                <a:schemeClr val="tx1">
                  <a:lumMod val="65000"/>
                  <a:lumOff val="35000"/>
                </a:schemeClr>
              </a:solidFill>
              <a:latin typeface="Meiryo"/>
              <a:ea typeface="Meiryo"/>
            </a:endParaRPr>
          </a:p>
        </p:txBody>
      </p:sp>
      <p:pic>
        <p:nvPicPr>
          <p:cNvPr id="87" name="図 86" descr="図形, 矢印&#10;&#10;自動的に生成された説明">
            <a:extLst>
              <a:ext uri="{FF2B5EF4-FFF2-40B4-BE49-F238E27FC236}">
                <a16:creationId xmlns:a16="http://schemas.microsoft.com/office/drawing/2014/main" id="{8B60E847-CCE4-1D12-6E68-59ADD1D10C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3" y="-22343"/>
            <a:ext cx="1476565" cy="1054735"/>
          </a:xfrm>
          <a:prstGeom prst="rect">
            <a:avLst/>
          </a:prstGeom>
        </p:spPr>
      </p:pic>
      <p:pic>
        <p:nvPicPr>
          <p:cNvPr id="2" name="図 3">
            <a:extLst>
              <a:ext uri="{FF2B5EF4-FFF2-40B4-BE49-F238E27FC236}">
                <a16:creationId xmlns:a16="http://schemas.microsoft.com/office/drawing/2014/main" id="{A0B155D3-F49F-896E-1B21-45D3BBA001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9005" y="136242"/>
            <a:ext cx="1094366" cy="3714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52D3BB-0DAE-CB22-5348-42AC4E128B0E}"/>
              </a:ext>
            </a:extLst>
          </p:cNvPr>
          <p:cNvSpPr txBox="1"/>
          <p:nvPr/>
        </p:nvSpPr>
        <p:spPr>
          <a:xfrm>
            <a:off x="286777" y="1212196"/>
            <a:ext cx="3479863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kumimoji="1" lang="en-US" altLang="ja-JP" sz="1600" b="1" dirty="0">
                <a:solidFill>
                  <a:schemeClr val="accent2"/>
                </a:solidFill>
                <a:latin typeface="メイリオ"/>
                <a:ea typeface="メイリオ"/>
              </a:rPr>
              <a:t>MOTEX</a:t>
            </a:r>
            <a:r>
              <a:rPr lang="ja-JP" altLang="en-US" sz="1600" b="1">
                <a:solidFill>
                  <a:schemeClr val="accent2"/>
                </a:solidFill>
                <a:latin typeface="メイリオ"/>
                <a:ea typeface="メイリオ"/>
              </a:rPr>
              <a:t> 診断デビューキャンペーン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8C0D80-39B5-EE5A-1421-BF1D9CA46957}"/>
              </a:ext>
            </a:extLst>
          </p:cNvPr>
          <p:cNvSpPr txBox="1"/>
          <p:nvPr/>
        </p:nvSpPr>
        <p:spPr>
          <a:xfrm>
            <a:off x="275608" y="1586125"/>
            <a:ext cx="641290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ja-JP" altLang="en-US" sz="2000" b="1" dirty="0">
                <a:solidFill>
                  <a:schemeClr val="accent2"/>
                </a:solidFill>
                <a:latin typeface="メイリオ"/>
                <a:ea typeface="メイリオ"/>
              </a:rPr>
              <a:t>初めての</a:t>
            </a:r>
            <a:r>
              <a:rPr lang="en-US" altLang="ja-JP" sz="2000" b="1" dirty="0">
                <a:solidFill>
                  <a:srgbClr val="FF8601"/>
                </a:solidFill>
                <a:latin typeface="メイリオ"/>
                <a:ea typeface="メイリオ"/>
              </a:rPr>
              <a:t>Web</a:t>
            </a:r>
            <a:r>
              <a:rPr lang="ja-JP" altLang="en-US" sz="2000" b="1" dirty="0">
                <a:solidFill>
                  <a:srgbClr val="FF8601"/>
                </a:solidFill>
                <a:latin typeface="メイリオ"/>
                <a:ea typeface="メイリオ"/>
              </a:rPr>
              <a:t>アプリケーション脆弱性診断パッケージ</a:t>
            </a:r>
            <a:endParaRPr kumimoji="1" lang="ja-JP" altLang="en-US" sz="2000" b="1" dirty="0">
              <a:solidFill>
                <a:srgbClr val="FF8601"/>
              </a:solidFill>
              <a:latin typeface="メイリオ"/>
              <a:ea typeface="メイリオ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D88824C5-F631-9F90-006D-050F77953864}"/>
              </a:ext>
            </a:extLst>
          </p:cNvPr>
          <p:cNvSpPr txBox="1"/>
          <p:nvPr/>
        </p:nvSpPr>
        <p:spPr>
          <a:xfrm>
            <a:off x="696074" y="433085"/>
            <a:ext cx="468244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>
                <a:solidFill>
                  <a:schemeClr val="bg1"/>
                </a:solidFill>
                <a:latin typeface="Meiryo"/>
                <a:ea typeface="Meiryo"/>
              </a:rPr>
              <a:t>好評につき、期間延長！</a:t>
            </a:r>
            <a:r>
              <a:rPr lang="ja-JP" altLang="en-US" sz="2000" b="1">
                <a:solidFill>
                  <a:srgbClr val="002060"/>
                </a:solidFill>
                <a:latin typeface="メイリオ"/>
                <a:ea typeface="游ゴシック"/>
              </a:rPr>
              <a:t>　</a:t>
            </a:r>
            <a:endParaRPr lang="ja-JP" altLang="en-US" sz="2000">
              <a:solidFill>
                <a:srgbClr val="203864"/>
              </a:solidFill>
              <a:ea typeface="游ゴシック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376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テキスト ボックス 1">
            <a:extLst>
              <a:ext uri="{FF2B5EF4-FFF2-40B4-BE49-F238E27FC236}">
                <a16:creationId xmlns:a16="http://schemas.microsoft.com/office/drawing/2014/main" id="{AC899BE3-B9B3-47F3-93AB-1E8FC6E8155B}"/>
              </a:ext>
            </a:extLst>
          </p:cNvPr>
          <p:cNvSpPr txBox="1"/>
          <p:nvPr/>
        </p:nvSpPr>
        <p:spPr>
          <a:xfrm>
            <a:off x="57443" y="8640489"/>
            <a:ext cx="382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エムオーテックス株式会社（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MOTEX</a:t>
            </a:r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D799E37-FE6F-478F-ABC9-0378C678873C}"/>
              </a:ext>
            </a:extLst>
          </p:cNvPr>
          <p:cNvSpPr/>
          <p:nvPr/>
        </p:nvSpPr>
        <p:spPr>
          <a:xfrm>
            <a:off x="110623" y="8934547"/>
            <a:ext cx="4509047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　阪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532-0011 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大阪市淀川区西中島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5-12-12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エムオーテックス新大阪ビル</a:t>
            </a:r>
            <a:endParaRPr lang="en-US" altLang="ja-JP" sz="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　京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108-0075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東京都港区港南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1-2-70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品川シーズンテラス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460-0003 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名古屋市中区錦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1-11-11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名古屋インターシティ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九　州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812-0011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福岡市博多区博多駅前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1-15-20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NMF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博多駅前ビル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06-6308-8980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大阪・九州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03-5460-1371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東京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052-253-7346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</p:txBody>
      </p:sp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D56C30C5-C1D3-4E6E-8999-9F0DA45D2378}"/>
              </a:ext>
            </a:extLst>
          </p:cNvPr>
          <p:cNvSpPr/>
          <p:nvPr/>
        </p:nvSpPr>
        <p:spPr>
          <a:xfrm>
            <a:off x="4167380" y="8665974"/>
            <a:ext cx="2584218" cy="1134631"/>
          </a:xfrm>
          <a:prstGeom prst="roundRect">
            <a:avLst>
              <a:gd name="adj" fmla="val 729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7992ADF-9BA3-4CEE-BC70-149915B5387D}"/>
              </a:ext>
            </a:extLst>
          </p:cNvPr>
          <p:cNvSpPr txBox="1"/>
          <p:nvPr/>
        </p:nvSpPr>
        <p:spPr>
          <a:xfrm>
            <a:off x="4167380" y="871702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7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●お問い合わせ先</a:t>
            </a:r>
            <a:endParaRPr kumimoji="1" lang="en-US" altLang="ja-JP" sz="700" b="1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endParaRPr lang="en-US" altLang="ja-JP" sz="700" b="1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79" name="表 5">
            <a:extLst>
              <a:ext uri="{FF2B5EF4-FFF2-40B4-BE49-F238E27FC236}">
                <a16:creationId xmlns:a16="http://schemas.microsoft.com/office/drawing/2014/main" id="{DF496E59-7A37-0187-A392-556F908A0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14526"/>
              </p:ext>
            </p:extLst>
          </p:nvPr>
        </p:nvGraphicFramePr>
        <p:xfrm>
          <a:off x="175177" y="479623"/>
          <a:ext cx="6483349" cy="380862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056857">
                  <a:extLst>
                    <a:ext uri="{9D8B030D-6E8A-4147-A177-3AD203B41FA5}">
                      <a16:colId xmlns:a16="http://schemas.microsoft.com/office/drawing/2014/main" val="182886728"/>
                    </a:ext>
                  </a:extLst>
                </a:gridCol>
                <a:gridCol w="5426492">
                  <a:extLst>
                    <a:ext uri="{9D8B030D-6E8A-4147-A177-3AD203B41FA5}">
                      <a16:colId xmlns:a16="http://schemas.microsoft.com/office/drawing/2014/main" val="274750264"/>
                    </a:ext>
                  </a:extLst>
                </a:gridCol>
              </a:tblGrid>
              <a:tr h="454484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キャンペーン名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F3F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初めての</a:t>
                      </a:r>
                      <a:r>
                        <a:rPr lang="en-US" altLang="ja-JP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Web</a:t>
                      </a:r>
                      <a:r>
                        <a:rPr lang="ja-JP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アプリケーション脆弱診断パッケージ</a:t>
                      </a:r>
                      <a:endParaRPr lang="en-US" altLang="ja-JP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/>
                        <a:ea typeface="メイリオ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431167"/>
                  </a:ext>
                </a:extLst>
              </a:tr>
              <a:tr h="106446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概　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3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ホームページや </a:t>
                      </a:r>
                      <a:r>
                        <a:rPr lang="en-US" altLang="ja-JP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EC</a:t>
                      </a:r>
                      <a:r>
                        <a:rPr lang="ja-JP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サイト、</a:t>
                      </a:r>
                      <a:r>
                        <a:rPr lang="en-US" altLang="ja-JP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SNS </a:t>
                      </a:r>
                      <a:r>
                        <a:rPr lang="ja-JP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などインターネットに公開する </a:t>
                      </a:r>
                      <a:r>
                        <a:rPr lang="en-US" altLang="ja-JP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Web </a:t>
                      </a:r>
                      <a:r>
                        <a:rPr lang="ja-JP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アプリケーションのセキュリティ上の脆弱性等を、インターネット経由で診断（調査）し、報告します。正常リクエストを改変し脆弱性の有無を調査します。</a:t>
                      </a:r>
                      <a:endParaRPr lang="en-US" altLang="ja-JP" sz="900" dirty="0">
                        <a:effectLst/>
                        <a:latin typeface="メイリオ"/>
                        <a:ea typeface="メイリオ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ja-JP" sz="900" dirty="0">
                          <a:solidFill>
                            <a:srgbClr val="C00000"/>
                          </a:solidFill>
                          <a:effectLst/>
                          <a:latin typeface="メイリオ"/>
                          <a:ea typeface="メイリオ"/>
                        </a:rPr>
                        <a:t>※</a:t>
                      </a:r>
                      <a:r>
                        <a:rPr lang="ja-JP" altLang="en-US" sz="900">
                          <a:solidFill>
                            <a:srgbClr val="C00000"/>
                          </a:solidFill>
                          <a:effectLst/>
                          <a:latin typeface="メイリオ"/>
                          <a:ea typeface="メイリオ"/>
                        </a:rPr>
                        <a:t>専門家が選定した診断対象（１サイト：</a:t>
                      </a:r>
                      <a:r>
                        <a:rPr lang="en-US" altLang="ja-JP" sz="900" dirty="0">
                          <a:solidFill>
                            <a:srgbClr val="C00000"/>
                          </a:solidFill>
                          <a:effectLst/>
                          <a:latin typeface="メイリオ"/>
                          <a:ea typeface="メイリオ"/>
                        </a:rPr>
                        <a:t>10</a:t>
                      </a:r>
                      <a:r>
                        <a:rPr lang="ja-JP" altLang="en-US" sz="900">
                          <a:solidFill>
                            <a:srgbClr val="C00000"/>
                          </a:solidFill>
                          <a:effectLst/>
                          <a:latin typeface="メイリオ"/>
                          <a:ea typeface="メイリオ"/>
                        </a:rPr>
                        <a:t>画面以内）に対し、</a:t>
                      </a:r>
                      <a:r>
                        <a:rPr lang="en-US" altLang="ja-JP" sz="900" dirty="0">
                          <a:solidFill>
                            <a:srgbClr val="C00000"/>
                          </a:solidFill>
                          <a:effectLst/>
                          <a:latin typeface="メイリオ"/>
                          <a:ea typeface="メイリオ"/>
                        </a:rPr>
                        <a:t>Web</a:t>
                      </a:r>
                      <a:r>
                        <a:rPr lang="ja-JP" altLang="en-US" sz="900">
                          <a:solidFill>
                            <a:srgbClr val="C00000"/>
                          </a:solidFill>
                          <a:effectLst/>
                          <a:latin typeface="メイリオ"/>
                          <a:ea typeface="メイリオ"/>
                        </a:rPr>
                        <a:t>アプリケーション脆弱性診断を実施</a:t>
                      </a:r>
                      <a:endParaRPr lang="en-US" altLang="ja-JP" sz="900">
                        <a:solidFill>
                          <a:srgbClr val="C00000"/>
                        </a:solidFill>
                        <a:effectLst/>
                        <a:latin typeface="メイリオ"/>
                        <a:ea typeface="メイリオ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38895"/>
                  </a:ext>
                </a:extLst>
              </a:tr>
              <a:tr h="769344">
                <a:tc>
                  <a:txBody>
                    <a:bodyPr/>
                    <a:lstStyle/>
                    <a:p>
                      <a:pPr marL="0" marR="0" lvl="0" indent="0" algn="di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　象</a:t>
                      </a:r>
                      <a:endParaRPr kumimoji="1" lang="en-US" altLang="ja-JP" sz="90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3F9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1000" b="1">
                          <a:solidFill>
                            <a:srgbClr val="C00000"/>
                          </a:solidFill>
                          <a:latin typeface="メイリオ"/>
                          <a:ea typeface="メイリオ"/>
                        </a:rPr>
                        <a:t>エムオーテックスの</a:t>
                      </a:r>
                      <a:r>
                        <a:rPr lang="en-US" altLang="ja-JP" sz="1000" b="1" dirty="0">
                          <a:solidFill>
                            <a:srgbClr val="C00000"/>
                          </a:solidFill>
                          <a:latin typeface="メイリオ"/>
                          <a:ea typeface="メイリオ"/>
                        </a:rPr>
                        <a:t>Web</a:t>
                      </a:r>
                      <a:r>
                        <a:rPr lang="ja-JP" altLang="en-US" sz="1000" b="1">
                          <a:solidFill>
                            <a:srgbClr val="C00000"/>
                          </a:solidFill>
                          <a:latin typeface="メイリオ"/>
                          <a:ea typeface="メイリオ"/>
                        </a:rPr>
                        <a:t>アプリケーション脆弱性診断を、初めてご利用いただくお客様</a:t>
                      </a:r>
                      <a:endParaRPr lang="en-US" altLang="ja-JP" sz="1000" b="1">
                        <a:solidFill>
                          <a:srgbClr val="C00000"/>
                        </a:solidFill>
                        <a:latin typeface="メイリオ"/>
                        <a:ea typeface="メイリオ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06925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メイリオ"/>
                          <a:ea typeface="メイリオ"/>
                        </a:rPr>
                        <a:t>期間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3F97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buNone/>
                      </a:pPr>
                      <a:r>
                        <a:rPr lang="ja-JP" sz="1000" b="0" i="0" u="none" strike="noStrike" noProof="0">
                          <a:latin typeface="Meiryo"/>
                          <a:ea typeface="Meiryo"/>
                        </a:rPr>
                        <a:t>2023年1月23日～</a:t>
                      </a:r>
                      <a:r>
                        <a:rPr lang="ja-JP" altLang="en-US" sz="1000" b="0" i="0" u="none" strike="noStrike" noProof="0">
                          <a:latin typeface="Meiryo"/>
                          <a:ea typeface="Meiryo"/>
                        </a:rPr>
                        <a:t>６</a:t>
                      </a:r>
                      <a:r>
                        <a:rPr lang="ja-JP" sz="1000" b="0" i="0" u="none" strike="noStrike" noProof="0">
                          <a:latin typeface="Meiryo"/>
                          <a:ea typeface="Meiryo"/>
                        </a:rPr>
                        <a:t>月</a:t>
                      </a:r>
                      <a:r>
                        <a:rPr lang="en-US" altLang="ja-JP" sz="1000" b="0" i="0" u="none" strike="noStrike" noProof="0" dirty="0">
                          <a:latin typeface="Meiryo"/>
                          <a:ea typeface="Meiryo"/>
                        </a:rPr>
                        <a:t>2</a:t>
                      </a:r>
                      <a:r>
                        <a:rPr lang="ja-JP" sz="1000" b="0" i="0" u="none" strike="noStrike" noProof="0">
                          <a:latin typeface="Meiryo"/>
                          <a:ea typeface="Meiryo"/>
                        </a:rPr>
                        <a:t>3日</a:t>
                      </a:r>
                      <a:r>
                        <a:rPr lang="ja-JP" altLang="en-US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"/>
                          <a:ea typeface="Meiryo"/>
                        </a:rPr>
                        <a:t>のご発注</a:t>
                      </a:r>
                      <a:r>
                        <a:rPr lang="ja-JP" sz="1000" b="0" i="0" u="none" strike="noStrike" noProof="0">
                          <a:latin typeface="Meiryo"/>
                          <a:ea typeface="Meiryo"/>
                        </a:rPr>
                        <a:t>、2023年６月28日までの出荷分が対象となります</a:t>
                      </a:r>
                      <a:r>
                        <a:rPr lang="ja-JP" altLang="en-US" sz="1000" b="0" i="0" u="none" strike="noStrike" noProof="0">
                          <a:latin typeface="Meiryo"/>
                          <a:ea typeface="Meiryo"/>
                        </a:rPr>
                        <a:t>。</a:t>
                      </a:r>
                      <a:endParaRPr lang="ja-JP" sz="1000">
                        <a:latin typeface="Meiryo"/>
                        <a:ea typeface="Meiryo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63050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3F9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￥</a:t>
                      </a:r>
                      <a:r>
                        <a:rPr lang="en-US" altLang="ja-JP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650,000（税抜）</a:t>
                      </a:r>
                      <a:r>
                        <a:rPr lang="ja-JP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　</a:t>
                      </a:r>
                      <a:r>
                        <a:rPr lang="ja-JP" alt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→</a:t>
                      </a:r>
                      <a:r>
                        <a:rPr lang="ja-JP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/>
                          <a:ea typeface="メイリオ"/>
                        </a:rPr>
                        <a:t>　</a:t>
                      </a:r>
                      <a:r>
                        <a:rPr lang="ja-JP" altLang="en-US" sz="1400" b="1">
                          <a:solidFill>
                            <a:srgbClr val="C00000"/>
                          </a:solidFill>
                          <a:latin typeface="メイリオ"/>
                          <a:ea typeface="メイリオ"/>
                        </a:rPr>
                        <a:t>￥</a:t>
                      </a:r>
                      <a:r>
                        <a:rPr lang="en-US" altLang="ja-JP" sz="1400" b="1" dirty="0">
                          <a:solidFill>
                            <a:srgbClr val="C00000"/>
                          </a:solidFill>
                          <a:latin typeface="メイリオ"/>
                          <a:ea typeface="メイリオ"/>
                        </a:rPr>
                        <a:t>580,000（税抜）</a:t>
                      </a:r>
                      <a:endParaRPr lang="en" altLang="ja-JP" sz="900" b="1" dirty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85498"/>
                  </a:ext>
                </a:extLst>
              </a:tr>
              <a:tr h="38350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お問い合わせ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3F9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下記へ、メールにてお問い合わせください。　</a:t>
                      </a:r>
                      <a:endParaRPr lang="en-US" altLang="ja-JP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1000" dirty="0">
                          <a:effectLst/>
                          <a:latin typeface="メイリオ"/>
                          <a:ea typeface="メイリオ"/>
                        </a:rPr>
                        <a:t>エムオーテックス株式会社　プロフェッショナルサービス営業部</a:t>
                      </a:r>
                      <a:endParaRPr kumimoji="1" lang="en-US" altLang="ja-JP" sz="1000" b="0" i="0" kern="1200" dirty="0">
                        <a:solidFill>
                          <a:schemeClr val="dk1"/>
                        </a:solidFill>
                        <a:effectLst/>
                        <a:latin typeface="メイリオ"/>
                        <a:ea typeface="メイリオ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1" lang="en-US" altLang="ja-JP" sz="1000" b="0" i="0" kern="1200" dirty="0">
                          <a:solidFill>
                            <a:schemeClr val="dk1"/>
                          </a:solidFill>
                          <a:effectLst/>
                          <a:latin typeface="メイリオ"/>
                          <a:ea typeface="メイリオ"/>
                          <a:cs typeface="+mn-cs"/>
                          <a:hlinkClick r:id="rId2"/>
                        </a:rPr>
                        <a:t>security-sales@motex.co.jp</a:t>
                      </a:r>
                      <a:endParaRPr lang="en" altLang="ja-JP" sz="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/>
                        <a:ea typeface="メイリオ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39995"/>
                  </a:ext>
                </a:extLst>
              </a:tr>
            </a:tbl>
          </a:graphicData>
        </a:graphic>
      </p:graphicFrame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D3D34B2B-1590-82EC-D773-0C305E08C948}"/>
              </a:ext>
            </a:extLst>
          </p:cNvPr>
          <p:cNvSpPr/>
          <p:nvPr/>
        </p:nvSpPr>
        <p:spPr>
          <a:xfrm>
            <a:off x="-16241" y="-6889"/>
            <a:ext cx="6874241" cy="334786"/>
          </a:xfrm>
          <a:prstGeom prst="rect">
            <a:avLst/>
          </a:prstGeom>
          <a:solidFill>
            <a:srgbClr val="2F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≪</a:t>
            </a:r>
            <a:r>
              <a:rPr lang="ja-JP" altLang="en-US"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キャンペーンについて</a:t>
            </a:r>
            <a:r>
              <a:rPr lang="ja-JP" altLang="en-US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≫</a:t>
            </a:r>
            <a:r>
              <a:rPr lang="ja-JP" altLang="en-US"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9503791-E78B-4CF1-2C11-F50CC227F835}"/>
              </a:ext>
            </a:extLst>
          </p:cNvPr>
          <p:cNvSpPr/>
          <p:nvPr/>
        </p:nvSpPr>
        <p:spPr>
          <a:xfrm>
            <a:off x="-10539" y="8392895"/>
            <a:ext cx="6874241" cy="188469"/>
          </a:xfrm>
          <a:prstGeom prst="rect">
            <a:avLst/>
          </a:prstGeom>
          <a:solidFill>
            <a:srgbClr val="2F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4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CDF673-E6B0-11C7-AE1B-01755CAE6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9" t="5080" r="5837" b="7568"/>
          <a:stretch/>
        </p:blipFill>
        <p:spPr>
          <a:xfrm>
            <a:off x="5797193" y="4533289"/>
            <a:ext cx="709011" cy="987172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3D58784-17E9-5E92-03EE-9D57A031F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626" y="4488654"/>
            <a:ext cx="774264" cy="104609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96E0312-A913-B6C4-BDA0-9E36922A5726}"/>
              </a:ext>
            </a:extLst>
          </p:cNvPr>
          <p:cNvSpPr/>
          <p:nvPr/>
        </p:nvSpPr>
        <p:spPr>
          <a:xfrm>
            <a:off x="310131" y="4528137"/>
            <a:ext cx="20311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900" b="1">
                <a:solidFill>
                  <a:srgbClr val="2F3F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一目で分かるスコアリング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E12211-7964-BE8B-DC06-2F5554E6CD82}"/>
              </a:ext>
            </a:extLst>
          </p:cNvPr>
          <p:cNvSpPr/>
          <p:nvPr/>
        </p:nvSpPr>
        <p:spPr>
          <a:xfrm>
            <a:off x="3553316" y="4832986"/>
            <a:ext cx="21122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発見された脆弱性の概要から検証例、対策方法まで、イメージ画像を豊富に交えて解説しています。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223FBD1-F5AD-06B7-23FF-EED4F93CF033}"/>
              </a:ext>
            </a:extLst>
          </p:cNvPr>
          <p:cNvSpPr/>
          <p:nvPr/>
        </p:nvSpPr>
        <p:spPr>
          <a:xfrm>
            <a:off x="252347" y="4829679"/>
            <a:ext cx="220232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kumimoji="1"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お客様のシステムのセキュリティスコアを、５段階で分かりやすく評価。同業種の企業と比較した自社のレベルが分かります。</a:t>
            </a: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F7F05AD4-FF2E-F49B-56A9-94E6E6F7B75B}"/>
              </a:ext>
            </a:extLst>
          </p:cNvPr>
          <p:cNvSpPr/>
          <p:nvPr/>
        </p:nvSpPr>
        <p:spPr>
          <a:xfrm>
            <a:off x="174494" y="6603432"/>
            <a:ext cx="1204508" cy="59357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ヒアリングシート記入</a:t>
            </a:r>
            <a:endParaRPr lang="en-US" altLang="ja-JP" sz="900" b="1">
              <a:solidFill>
                <a:schemeClr val="tx1">
                  <a:lumMod val="75000"/>
                  <a:lumOff val="25000"/>
                </a:schemeClr>
              </a:solidFill>
              <a:latin typeface="メイリオ"/>
              <a:ea typeface="メイリオ"/>
              <a:cs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とアカウント準備</a:t>
            </a:r>
          </a:p>
          <a:p>
            <a:pPr algn="ctr">
              <a:lnSpc>
                <a:spcPct val="120000"/>
              </a:lnSpc>
            </a:pPr>
            <a:r>
              <a:rPr lang="en-US" altLang="ja-JP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【</a:t>
            </a:r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お客様</a:t>
            </a:r>
            <a:r>
              <a:rPr lang="en-US" altLang="ja-JP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】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AC5089-FED7-9D32-C8FB-EE8DBE72E34D}"/>
              </a:ext>
            </a:extLst>
          </p:cNvPr>
          <p:cNvSpPr txBox="1"/>
          <p:nvPr/>
        </p:nvSpPr>
        <p:spPr>
          <a:xfrm>
            <a:off x="135175" y="7237649"/>
            <a:ext cx="13363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kumimoji="1"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診断用のヒアリングシートに、診断対象情報やご担当者のご連絡先などをご記入いただきます。</a:t>
            </a:r>
            <a:endParaRPr kumimoji="1" lang="ja-JP" altLang="en-US" sz="80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74D84A9E-4651-31D1-8D28-58AC9395E6E8}"/>
              </a:ext>
            </a:extLst>
          </p:cNvPr>
          <p:cNvSpPr/>
          <p:nvPr/>
        </p:nvSpPr>
        <p:spPr>
          <a:xfrm>
            <a:off x="1497342" y="6590412"/>
            <a:ext cx="1204508" cy="59359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事前連絡</a:t>
            </a:r>
            <a:endParaRPr lang="en-US" altLang="ja-JP" sz="9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【MOTEX】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07EFC19-2E2D-5604-B024-D41F7305AACD}"/>
              </a:ext>
            </a:extLst>
          </p:cNvPr>
          <p:cNvSpPr txBox="1"/>
          <p:nvPr/>
        </p:nvSpPr>
        <p:spPr>
          <a:xfrm>
            <a:off x="1447504" y="7233365"/>
            <a:ext cx="1308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kumimoji="1"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弊社から対象のシステムにアクセスが可能か確認し、ご連絡させていただきます。</a:t>
            </a: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59161FC5-7FC3-99E6-C167-7AD947627E92}"/>
              </a:ext>
            </a:extLst>
          </p:cNvPr>
          <p:cNvSpPr/>
          <p:nvPr/>
        </p:nvSpPr>
        <p:spPr>
          <a:xfrm>
            <a:off x="2833010" y="6585572"/>
            <a:ext cx="1212295" cy="59878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</a:t>
            </a:r>
            <a:endParaRPr lang="en-US" altLang="ja-JP" sz="9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【MOTEX】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6F0DF72-EF44-728B-C8EF-81F1FD434520}"/>
              </a:ext>
            </a:extLst>
          </p:cNvPr>
          <p:cNvSpPr txBox="1"/>
          <p:nvPr/>
        </p:nvSpPr>
        <p:spPr>
          <a:xfrm>
            <a:off x="2787285" y="7215391"/>
            <a:ext cx="1319422" cy="12865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診断作業を実施します。</a:t>
            </a:r>
            <a:endParaRPr kumimoji="1"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40000"/>
              </a:lnSpc>
            </a:pP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高危険度の脆弱性が発見された場合、即日メールでご連絡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します。</a:t>
            </a:r>
          </a:p>
          <a:p>
            <a:pPr algn="just">
              <a:lnSpc>
                <a:spcPct val="140000"/>
              </a:lnSpc>
            </a:pPr>
            <a:r>
              <a:rPr lang="en-US" altLang="ja-JP" sz="800" dirty="0">
                <a:solidFill>
                  <a:srgbClr val="C00000"/>
                </a:solidFill>
                <a:latin typeface="Meiryo"/>
                <a:ea typeface="+mn-lt"/>
              </a:rPr>
              <a:t>※</a:t>
            </a:r>
            <a:r>
              <a:rPr lang="ja-JP" sz="800" dirty="0">
                <a:solidFill>
                  <a:srgbClr val="C00000"/>
                </a:solidFill>
                <a:latin typeface="Meiryo"/>
                <a:ea typeface="Meiryo"/>
              </a:rPr>
              <a:t>診断員が診断対象を</a:t>
            </a:r>
            <a:endParaRPr lang="en-US" altLang="ja-JP" sz="800" dirty="0">
              <a:ea typeface="+mn-lt"/>
              <a:cs typeface="+mn-lt"/>
            </a:endParaRPr>
          </a:p>
          <a:p>
            <a:pPr algn="just">
              <a:lnSpc>
                <a:spcPct val="140000"/>
              </a:lnSpc>
            </a:pPr>
            <a:r>
              <a:rPr lang="en-US" altLang="ja-JP" sz="800" dirty="0">
                <a:solidFill>
                  <a:srgbClr val="C00000"/>
                </a:solidFill>
                <a:latin typeface="Meiryo"/>
                <a:ea typeface="+mn-lt"/>
              </a:rPr>
              <a:t>10</a:t>
            </a:r>
            <a:r>
              <a:rPr lang="ja-JP" sz="800" dirty="0">
                <a:solidFill>
                  <a:srgbClr val="C00000"/>
                </a:solidFill>
                <a:latin typeface="Meiryo"/>
                <a:ea typeface="Meiryo"/>
              </a:rPr>
              <a:t>画面選定します。</a:t>
            </a:r>
            <a:endParaRPr lang="en-US" altLang="ja-JP" sz="800" dirty="0">
              <a:ea typeface="+mn-lt"/>
              <a:cs typeface="+mn-lt"/>
            </a:endParaRPr>
          </a:p>
          <a:p>
            <a:pPr algn="just">
              <a:lnSpc>
                <a:spcPct val="140000"/>
              </a:lnSpc>
            </a:pPr>
            <a:endParaRPr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00945F36-FB59-4B23-82D3-8DA4ECC8FA41}"/>
              </a:ext>
            </a:extLst>
          </p:cNvPr>
          <p:cNvSpPr/>
          <p:nvPr/>
        </p:nvSpPr>
        <p:spPr>
          <a:xfrm>
            <a:off x="4155858" y="6590412"/>
            <a:ext cx="1179067" cy="59359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報告書作成</a:t>
            </a:r>
            <a:endParaRPr lang="en-US" altLang="ja-JP" sz="9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【MOTEX】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06C662-B97C-EBBD-30D7-90991ED638BE}"/>
              </a:ext>
            </a:extLst>
          </p:cNvPr>
          <p:cNvSpPr txBox="1"/>
          <p:nvPr/>
        </p:nvSpPr>
        <p:spPr>
          <a:xfrm>
            <a:off x="4130740" y="7211224"/>
            <a:ext cx="1279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kumimoji="1"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診断結果を報告書にまとめ納品します。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D5BFB4D6-58EA-BEB6-8725-979D74E96226}"/>
              </a:ext>
            </a:extLst>
          </p:cNvPr>
          <p:cNvSpPr/>
          <p:nvPr/>
        </p:nvSpPr>
        <p:spPr>
          <a:xfrm>
            <a:off x="5403427" y="6593845"/>
            <a:ext cx="1279770" cy="59014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報告会実施</a:t>
            </a:r>
            <a:r>
              <a:rPr lang="en-US" altLang="ja-JP" sz="900" b="1">
                <a:solidFill>
                  <a:srgbClr val="FF0000"/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※</a:t>
            </a:r>
          </a:p>
          <a:p>
            <a:pPr algn="ctr">
              <a:lnSpc>
                <a:spcPct val="120000"/>
              </a:lnSpc>
            </a:pPr>
            <a:r>
              <a:rPr lang="en-US" altLang="ja-JP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お客様・</a:t>
            </a:r>
            <a:r>
              <a:rPr lang="en-US" altLang="ja-JP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MOTEX】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BE13E4-5807-EA64-368C-844BFC02C472}"/>
              </a:ext>
            </a:extLst>
          </p:cNvPr>
          <p:cNvSpPr txBox="1"/>
          <p:nvPr/>
        </p:nvSpPr>
        <p:spPr>
          <a:xfrm>
            <a:off x="5424455" y="7215391"/>
            <a:ext cx="1307221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報告書をもとに</a:t>
            </a:r>
            <a:r>
              <a:rPr kumimoji="1" lang="ja-JP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報告</a:t>
            </a:r>
            <a:r>
              <a:rPr kumimoji="1"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会を実施します（</a:t>
            </a:r>
            <a:r>
              <a:rPr kumimoji="1" lang="en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 </a:t>
            </a:r>
            <a:r>
              <a:rPr kumimoji="1"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会議を想定）。</a:t>
            </a:r>
            <a:endParaRPr kumimoji="1" lang="en-US" altLang="ja-JP" sz="8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en-US" altLang="ja-JP" sz="800" b="1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有償オプション</a:t>
            </a:r>
            <a:endParaRPr lang="ja-JP" altLang="en-US" sz="80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ホームベース 38">
            <a:extLst>
              <a:ext uri="{FF2B5EF4-FFF2-40B4-BE49-F238E27FC236}">
                <a16:creationId xmlns:a16="http://schemas.microsoft.com/office/drawing/2014/main" id="{796C83BC-F375-4DD7-1A18-AEB5452529D7}"/>
              </a:ext>
            </a:extLst>
          </p:cNvPr>
          <p:cNvSpPr/>
          <p:nvPr/>
        </p:nvSpPr>
        <p:spPr>
          <a:xfrm>
            <a:off x="136394" y="6202987"/>
            <a:ext cx="2698413" cy="293253"/>
          </a:xfrm>
          <a:prstGeom prst="homePlate">
            <a:avLst/>
          </a:prstGeom>
          <a:solidFill>
            <a:srgbClr val="2F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900">
                <a:solidFill>
                  <a:schemeClr val="bg1"/>
                </a:solidFill>
                <a:latin typeface="Meiryo"/>
                <a:ea typeface="Meiryo"/>
              </a:rPr>
              <a:t>事前準備</a:t>
            </a:r>
            <a:r>
              <a:rPr kumimoji="1" lang="ja-JP" sz="900">
                <a:solidFill>
                  <a:schemeClr val="bg1"/>
                </a:solidFill>
                <a:latin typeface="Meiryo"/>
                <a:ea typeface="Meiryo"/>
              </a:rPr>
              <a:t>（</a:t>
            </a:r>
            <a:r>
              <a:rPr kumimoji="1" lang="en-US" altLang="ja-JP" sz="900">
                <a:solidFill>
                  <a:schemeClr val="bg1"/>
                </a:solidFill>
                <a:latin typeface="Meiryo"/>
                <a:ea typeface="+mn-lt"/>
              </a:rPr>
              <a:t>1〜2</a:t>
            </a:r>
            <a:r>
              <a:rPr kumimoji="1" lang="ja-JP" sz="900">
                <a:solidFill>
                  <a:schemeClr val="bg1"/>
                </a:solidFill>
                <a:latin typeface="Meiryo"/>
                <a:ea typeface="Meiryo"/>
              </a:rPr>
              <a:t>週間）</a:t>
            </a:r>
            <a:endParaRPr lang="ja-JP" sz="9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0" name="山形 39">
            <a:extLst>
              <a:ext uri="{FF2B5EF4-FFF2-40B4-BE49-F238E27FC236}">
                <a16:creationId xmlns:a16="http://schemas.microsoft.com/office/drawing/2014/main" id="{DE4728D7-96E0-4F0E-435C-1C06944A6D4E}"/>
              </a:ext>
            </a:extLst>
          </p:cNvPr>
          <p:cNvSpPr/>
          <p:nvPr/>
        </p:nvSpPr>
        <p:spPr>
          <a:xfrm>
            <a:off x="2805705" y="6203401"/>
            <a:ext cx="2611935" cy="271361"/>
          </a:xfrm>
          <a:prstGeom prst="chevron">
            <a:avLst/>
          </a:prstGeom>
          <a:solidFill>
            <a:srgbClr val="2F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900">
                <a:solidFill>
                  <a:schemeClr val="bg1"/>
                </a:solidFill>
                <a:latin typeface="Meiryo"/>
                <a:ea typeface="Meiryo"/>
              </a:rPr>
              <a:t>診断作業（</a:t>
            </a:r>
            <a:r>
              <a:rPr lang="en-US" altLang="ja-JP" sz="900">
                <a:solidFill>
                  <a:schemeClr val="bg1"/>
                </a:solidFill>
                <a:latin typeface="Meiryo"/>
                <a:ea typeface="Meiryo"/>
              </a:rPr>
              <a:t>1～2</a:t>
            </a:r>
            <a:r>
              <a:rPr kumimoji="1" lang="ja-JP" altLang="en-US" sz="900">
                <a:solidFill>
                  <a:schemeClr val="bg1"/>
                </a:solidFill>
                <a:latin typeface="Meiryo"/>
                <a:ea typeface="Meiryo"/>
              </a:rPr>
              <a:t>週間）</a:t>
            </a:r>
          </a:p>
        </p:txBody>
      </p:sp>
      <p:sp>
        <p:nvSpPr>
          <p:cNvPr id="21" name="山形 40">
            <a:extLst>
              <a:ext uri="{FF2B5EF4-FFF2-40B4-BE49-F238E27FC236}">
                <a16:creationId xmlns:a16="http://schemas.microsoft.com/office/drawing/2014/main" id="{73F6898F-B1ED-0338-A7E0-8B1BFBE583C5}"/>
              </a:ext>
            </a:extLst>
          </p:cNvPr>
          <p:cNvSpPr/>
          <p:nvPr/>
        </p:nvSpPr>
        <p:spPr>
          <a:xfrm>
            <a:off x="5348996" y="6193587"/>
            <a:ext cx="1467487" cy="293875"/>
          </a:xfrm>
          <a:prstGeom prst="chevron">
            <a:avLst/>
          </a:prstGeom>
          <a:solidFill>
            <a:srgbClr val="2F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900">
                <a:solidFill>
                  <a:schemeClr val="bg1"/>
                </a:solidFill>
                <a:latin typeface="Meiryo"/>
                <a:ea typeface="Meiryo"/>
              </a:rPr>
              <a:t>診断後</a:t>
            </a: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3793FEDE-06D9-C0E8-9277-EA7F29C76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4" y="5856381"/>
            <a:ext cx="1554631" cy="3039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＜診断スケジュール＞</a:t>
            </a:r>
            <a:endParaRPr lang="en-US" altLang="ja-JP" sz="1000" b="1" baseline="300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0B6DD4E-DD4F-6881-5734-8C36AF740F83}"/>
              </a:ext>
            </a:extLst>
          </p:cNvPr>
          <p:cNvSpPr/>
          <p:nvPr/>
        </p:nvSpPr>
        <p:spPr>
          <a:xfrm>
            <a:off x="284335" y="4510645"/>
            <a:ext cx="2112213" cy="257763"/>
          </a:xfrm>
          <a:prstGeom prst="roundRect">
            <a:avLst/>
          </a:prstGeom>
          <a:noFill/>
          <a:ln>
            <a:solidFill>
              <a:srgbClr val="2F3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54A1BB2-F25F-90EE-C3AE-F09409C429DA}"/>
              </a:ext>
            </a:extLst>
          </p:cNvPr>
          <p:cNvSpPr/>
          <p:nvPr/>
        </p:nvSpPr>
        <p:spPr>
          <a:xfrm>
            <a:off x="3519010" y="4512567"/>
            <a:ext cx="21703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900" b="1">
                <a:solidFill>
                  <a:srgbClr val="2F3F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脆弱性の内容・検証例・対策まで解説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C2D62E9-1294-2A45-8AF3-C8A1F98F5895}"/>
              </a:ext>
            </a:extLst>
          </p:cNvPr>
          <p:cNvSpPr/>
          <p:nvPr/>
        </p:nvSpPr>
        <p:spPr>
          <a:xfrm>
            <a:off x="3553315" y="4510645"/>
            <a:ext cx="2112213" cy="257763"/>
          </a:xfrm>
          <a:prstGeom prst="roundRect">
            <a:avLst/>
          </a:prstGeom>
          <a:noFill/>
          <a:ln>
            <a:solidFill>
              <a:srgbClr val="2F3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334A4C-1B18-FAB8-2B43-44700EC0E66F}"/>
              </a:ext>
            </a:extLst>
          </p:cNvPr>
          <p:cNvSpPr txBox="1"/>
          <p:nvPr/>
        </p:nvSpPr>
        <p:spPr>
          <a:xfrm>
            <a:off x="50204" y="8118481"/>
            <a:ext cx="26984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5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記載の会社名およびプロダクト・サービス名は、各社の商標または登録商標です。​</a:t>
            </a:r>
            <a:br>
              <a:rPr lang="ja-JP" altLang="en-US" sz="5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5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5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プロダクトの使用・サービスの内容は予告なく変更させていただく場合があります。 ​</a:t>
            </a:r>
            <a:endParaRPr lang="ja-JP" altLang="en-US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745473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6F1B8B26459E1498F4748E521128168" ma:contentTypeVersion="35" ma:contentTypeDescription="新しいドキュメントを作成します。" ma:contentTypeScope="" ma:versionID="40a3c7f8c06d9d7f208ce6598501acf8">
  <xsd:schema xmlns:xsd="http://www.w3.org/2001/XMLSchema" xmlns:xs="http://www.w3.org/2001/XMLSchema" xmlns:p="http://schemas.microsoft.com/office/2006/metadata/properties" xmlns:ns1="http://schemas.microsoft.com/sharepoint/v3" xmlns:ns2="79ee9245-d882-4ddc-9b39-e6678e7416f0" xmlns:ns3="f8486722-456f-4c86-9af7-b8b16200fae9" targetNamespace="http://schemas.microsoft.com/office/2006/metadata/properties" ma:root="true" ma:fieldsID="459ccba2d6293dcf1e0a9da6c9e5570e" ns1:_="" ns2:_="" ns3:_="">
    <xsd:import namespace="http://schemas.microsoft.com/sharepoint/v3"/>
    <xsd:import namespace="79ee9245-d882-4ddc-9b39-e6678e7416f0"/>
    <xsd:import namespace="f8486722-456f-4c86-9af7-b8b16200fae9"/>
    <xsd:element name="properties">
      <xsd:complexType>
        <xsd:sequence>
          <xsd:element name="documentManagement">
            <xsd:complexType>
              <xsd:all>
                <xsd:element ref="ns2:_x30ea__x30f3__x30af_" minOccurs="0"/>
                <xsd:element ref="ns2:_x8907__x6570__x884c__x30c6__x30ad__x30b9__x30c8_" minOccurs="0"/>
                <xsd:element ref="ns2:_x65e5__x4ed8__x3068__x6642__x523b_" minOccurs="0"/>
                <xsd:element ref="ns2:_Flow_SignoffStatus" minOccurs="0"/>
                <xsd:element ref="ns2:_x006c_nu1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dlc_Exempt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x7ba1__x7406__x756a__x53f7_" minOccurs="0"/>
                <xsd:element ref="ns2:MediaLengthInSeconds" minOccurs="0"/>
                <xsd:element ref="ns2:_x6570__x5b57_" minOccurs="0"/>
                <xsd:element ref="ns2:_x8ca9__x58f2__x5e97_" minOccurs="0"/>
                <xsd:element ref="ns2:_x9234__x6728__x30c6__x30b9__x30c8_" minOccurs="0"/>
                <xsd:element ref="ns3:TaxCatchAll" minOccurs="0"/>
                <xsd:element ref="ns2:lcf76f155ced4ddcb4097134ff3c332f" minOccurs="0"/>
                <xsd:element ref="ns2:_x6570__x502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ポリシー適用除外" ma:hidden="true" ma:internalName="_dlc_Exemp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e9245-d882-4ddc-9b39-e6678e7416f0" elementFormDefault="qualified">
    <xsd:import namespace="http://schemas.microsoft.com/office/2006/documentManagement/types"/>
    <xsd:import namespace="http://schemas.microsoft.com/office/infopath/2007/PartnerControls"/>
    <xsd:element name="_x30ea__x30f3__x30af_" ma:index="2" nillable="true" ma:displayName="リンク" ma:format="Hyperlink" ma:internalName="_x30ea__x30f3__x30af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8907__x6570__x884c__x30c6__x30ad__x30b9__x30c8_" ma:index="3" nillable="true" ma:displayName="複数行テキスト" ma:format="Dropdown" ma:internalName="_x8907__x6570__x884c__x30c6__x30ad__x30b9__x30c8_" ma:readOnly="false">
      <xsd:simpleType>
        <xsd:restriction base="dms:Note">
          <xsd:maxLength value="255"/>
        </xsd:restriction>
      </xsd:simpleType>
    </xsd:element>
    <xsd:element name="_x65e5__x4ed8__x3068__x6642__x523b_" ma:index="4" nillable="true" ma:displayName="日付と時刻" ma:format="DateOnly" ma:internalName="_x65e5__x4ed8__x3068__x6642__x523b_" ma:readOnly="false">
      <xsd:simpleType>
        <xsd:restriction base="dms:DateTime"/>
      </xsd:simpleType>
    </xsd:element>
    <xsd:element name="_Flow_SignoffStatus" ma:index="5" nillable="true" ma:displayName="承認の状態" ma:internalName="_x627f__x8a8d__x306e__x72b6__x614b_" ma:readOnly="false">
      <xsd:simpleType>
        <xsd:restriction base="dms:Text"/>
      </xsd:simpleType>
    </xsd:element>
    <xsd:element name="_x006c_nu1" ma:index="6" nillable="true" ma:displayName="ユーザーまたはグループ" ma:list="UserInfo" ma:internalName="_x006c_nu1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hidden="true" ma:internalName="MediaServiceKeyPoints" ma:readOnly="true">
      <xsd:simpleType>
        <xsd:restriction base="dms:Note"/>
      </xsd:simpleType>
    </xsd:element>
    <xsd:element name="_x7ba1__x7406__x756a__x53f7_" ma:index="26" nillable="true" ma:displayName="管理番号" ma:default="RC-311" ma:format="Dropdown" ma:hidden="true" ma:internalName="_x7ba1__x7406__x756a__x53f7_" ma:readOnly="false">
      <xsd:simpleType>
        <xsd:restriction base="dms:Text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_x6570__x5b57_" ma:index="28" nillable="true" ma:displayName="数字" ma:format="Dropdown" ma:internalName="_x6570__x5b57_" ma:percentage="FALSE">
      <xsd:simpleType>
        <xsd:restriction base="dms:Number"/>
      </xsd:simpleType>
    </xsd:element>
    <xsd:element name="_x8ca9__x58f2__x5e97_" ma:index="29" nillable="true" ma:displayName="販売店" ma:description="販売店フラグ" ma:format="Dropdown" ma:internalName="_x8ca9__x58f2__x5e97_">
      <xsd:simpleType>
        <xsd:restriction base="dms:Text">
          <xsd:maxLength value="255"/>
        </xsd:restriction>
      </xsd:simpleType>
    </xsd:element>
    <xsd:element name="_x9234__x6728__x30c6__x30b9__x30c8_" ma:index="30" nillable="true" ma:displayName="鈴木テスト" ma:format="Dropdown" ma:internalName="_x9234__x6728__x30c6__x30b9__x30c8_">
      <xsd:simpleType>
        <xsd:restriction base="dms:Text">
          <xsd:maxLength value="255"/>
        </xsd:restriction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a6d06bc7-5879-467c-9b3f-73b6e2086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6570__x5024_" ma:index="34" nillable="true" ma:displayName="数値" ma:format="Dropdown" ma:internalName="_x6570__x5024_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86722-456f-4c86-9af7-b8b16200f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hidden="true" ma:internalName="SharedWithDetails" ma:readOnly="true">
      <xsd:simpleType>
        <xsd:restriction base="dms:Note"/>
      </xsd:simpleType>
    </xsd:element>
    <xsd:element name="TaxCatchAll" ma:index="31" nillable="true" ma:displayName="Taxonomy Catch All Column" ma:hidden="true" ma:list="{72d96897-07c3-42b6-8db8-34333439000d}" ma:internalName="TaxCatchAll" ma:showField="CatchAllData" ma:web="f8486722-456f-4c86-9af7-b8b16200f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p:Policy xmlns:p="office.server.policy" id="" local="true">
  <p:Name>ドキュメント</p:Name>
  <p:Description/>
  <p:Statement/>
  <p:PolicyItems>
    <p:PolicyItem featureId="Microsoft.Office.RecordsManagement.PolicyFeatures.PolicyAudit" staticId="0x010100E6F1B8B26459E1498F4748E521128168|1757814118" UniqueId="f37f348f-1288-400b-a566-16401018dade">
      <p:Name>監査</p:Name>
      <p:Description>ドキュメントおよびリスト アイテムに対するユーザーの操作を監査し、監査ログに記録します。</p:Description>
      <p:CustomData>
        <Audit>
          <Update/>
          <CheckInOut/>
          <MoveCopy/>
          <DeleteRestore/>
        </Audit>
      </p:CustomData>
    </p:PolicyItem>
  </p:PolicyItems>
</p:Policy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70__x5b57_ xmlns="79ee9245-d882-4ddc-9b39-e6678e7416f0" xsi:nil="true"/>
    <_x9234__x6728__x30c6__x30b9__x30c8_ xmlns="79ee9245-d882-4ddc-9b39-e6678e7416f0" xsi:nil="true"/>
    <_x65e5__x4ed8__x3068__x6642__x523b_ xmlns="79ee9245-d882-4ddc-9b39-e6678e7416f0" xsi:nil="true"/>
    <_x30ea__x30f3__x30af_ xmlns="79ee9245-d882-4ddc-9b39-e6678e7416f0">
      <Url xsi:nil="true"/>
      <Description xsi:nil="true"/>
    </_x30ea__x30f3__x30af_>
    <lcf76f155ced4ddcb4097134ff3c332f xmlns="79ee9245-d882-4ddc-9b39-e6678e7416f0">
      <Terms xmlns="http://schemas.microsoft.com/office/infopath/2007/PartnerControls"/>
    </lcf76f155ced4ddcb4097134ff3c332f>
    <_x8907__x6570__x884c__x30c6__x30ad__x30b9__x30c8_ xmlns="79ee9245-d882-4ddc-9b39-e6678e7416f0" xsi:nil="true"/>
    <_x7ba1__x7406__x756a__x53f7_ xmlns="79ee9245-d882-4ddc-9b39-e6678e7416f0">RC-311</_x7ba1__x7406__x756a__x53f7_>
    <TaxCatchAll xmlns="f8486722-456f-4c86-9af7-b8b16200fae9" xsi:nil="true"/>
    <_Flow_SignoffStatus xmlns="79ee9245-d882-4ddc-9b39-e6678e7416f0" xsi:nil="true"/>
    <_x8ca9__x58f2__x5e97_ xmlns="79ee9245-d882-4ddc-9b39-e6678e7416f0" xsi:nil="true"/>
    <_dlc_Exempt xmlns="http://schemas.microsoft.com/sharepoint/v3" xsi:nil="true"/>
    <_x006c_nu1 xmlns="79ee9245-d882-4ddc-9b39-e6678e7416f0">
      <UserInfo>
        <DisplayName/>
        <AccountId xsi:nil="true"/>
        <AccountType/>
      </UserInfo>
    </_x006c_nu1>
    <SharedWithUsers xmlns="f8486722-456f-4c86-9af7-b8b16200fae9">
      <UserInfo>
        <DisplayName/>
        <AccountId xsi:nil="true"/>
        <AccountType/>
      </UserInfo>
    </SharedWithUsers>
    <MediaLengthInSeconds xmlns="79ee9245-d882-4ddc-9b39-e6678e7416f0" xsi:nil="true"/>
    <_x6570__x5024_ xmlns="79ee9245-d882-4ddc-9b39-e6678e7416f0" xsi:nil="true"/>
  </documentManagement>
</p:properties>
</file>

<file path=customXml/itemProps1.xml><?xml version="1.0" encoding="utf-8"?>
<ds:datastoreItem xmlns:ds="http://schemas.openxmlformats.org/officeDocument/2006/customXml" ds:itemID="{3AE80CAA-5672-49CA-8E0F-138EA0AB7F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F6BFD3-CB80-4742-8B46-CDC5AAA94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ee9245-d882-4ddc-9b39-e6678e7416f0"/>
    <ds:schemaRef ds:uri="f8486722-456f-4c86-9af7-b8b16200f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ABD42D-97DF-42E6-B83C-E8388C260357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67CFD42C-7E14-42AA-BF0E-E187F8DED7DA}">
  <ds:schemaRefs>
    <ds:schemaRef ds:uri="79ee9245-d882-4ddc-9b39-e6678e7416f0"/>
    <ds:schemaRef ds:uri="f8486722-456f-4c86-9af7-b8b16200fa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626</Words>
  <Application>Microsoft Office PowerPoint</Application>
  <PresentationFormat>A4 210 x 297 mm</PresentationFormat>
  <Paragraphs>77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大道 知子</dc:creator>
  <cp:lastModifiedBy>山崎 稔充</cp:lastModifiedBy>
  <cp:revision>59</cp:revision>
  <cp:lastPrinted>2019-10-29T03:24:34Z</cp:lastPrinted>
  <dcterms:created xsi:type="dcterms:W3CDTF">2017-11-26T10:23:21Z</dcterms:created>
  <dcterms:modified xsi:type="dcterms:W3CDTF">2023-03-16T04:22:35Z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0x010100E6F1B8B26459E1498F4748E521128168</vt:lpwstr>
  </property>
  <property fmtid="{D5CDD505-2E9C-101B-9397-08002B2CF9AE}" pid="3" name="Order">
    <vt:r8>1893700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